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761150" cy="99425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BB32C9-296F-4605-97F1-6745EDCA5D28}">
  <a:tblStyle styleId="{9ABB32C9-296F-4605-97F1-6745EDCA5D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IN"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155101d25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 name="Google Shape;144;g35155101d25_0_1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14b1f87e1_3_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14b1f87e1_3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 name="Google Shape;159;g3514b1f87e1_3_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1516926d8_0_2: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1516926d8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 name="Google Shape;172;g351516926d8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14a1fdbda_0_20: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14a1fdbda_0_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 name="Google Shape;185;g3514a1fdbda_0_2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14a1fdbda_0_29: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14a1fdbda_0_2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 name="Google Shape;191;g3514a1fdbda_0_2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14a1fdbda_0_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14a1fdbda_0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 name="Google Shape;197;g3514a1fdbda_0_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14a1fdbda_0_1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14a1fdbda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 name="Google Shape;203;g3514a1fdbda_0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98520" y="1243080"/>
            <a:ext cx="5963760" cy="335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p2:notes"/>
          <p:cNvSpPr txBox="1"/>
          <p:nvPr>
            <p:ph idx="1" type="body"/>
          </p:nvPr>
        </p:nvSpPr>
        <p:spPr>
          <a:xfrm>
            <a:off x="676080" y="4784760"/>
            <a:ext cx="5408640" cy="39146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5" name="Google Shape;75;p2:notes"/>
          <p:cNvSpPr txBox="1"/>
          <p:nvPr/>
        </p:nvSpPr>
        <p:spPr>
          <a:xfrm>
            <a:off x="3829680" y="9443520"/>
            <a:ext cx="2929320" cy="49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8" name="Google Shape;208;p10: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1516926d8_1_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1516926d8_1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 name="Google Shape;223;g351516926d8_1_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398520" y="1243080"/>
            <a:ext cx="5963760" cy="335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3:notes"/>
          <p:cNvSpPr txBox="1"/>
          <p:nvPr>
            <p:ph idx="1" type="body"/>
          </p:nvPr>
        </p:nvSpPr>
        <p:spPr>
          <a:xfrm>
            <a:off x="676080" y="4784760"/>
            <a:ext cx="5408640" cy="39146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37" name="Google Shape;237;p13:notes"/>
          <p:cNvSpPr txBox="1"/>
          <p:nvPr/>
        </p:nvSpPr>
        <p:spPr>
          <a:xfrm>
            <a:off x="3829680" y="9443520"/>
            <a:ext cx="2929320" cy="49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14b1f87e1_5_3: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14b1f87e1_5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5" name="Google Shape;245;g3514b1f87e1_5_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398520" y="1243080"/>
            <a:ext cx="5963760" cy="335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14:notes"/>
          <p:cNvSpPr txBox="1"/>
          <p:nvPr>
            <p:ph idx="1" type="body"/>
          </p:nvPr>
        </p:nvSpPr>
        <p:spPr>
          <a:xfrm>
            <a:off x="676080" y="4784760"/>
            <a:ext cx="5408640" cy="39146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51" name="Google Shape;251;p14:notes"/>
          <p:cNvSpPr txBox="1"/>
          <p:nvPr/>
        </p:nvSpPr>
        <p:spPr>
          <a:xfrm>
            <a:off x="3829680" y="9443520"/>
            <a:ext cx="2929320" cy="49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398520" y="1243080"/>
            <a:ext cx="5963760" cy="335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15:notes"/>
          <p:cNvSpPr txBox="1"/>
          <p:nvPr>
            <p:ph idx="1" type="body"/>
          </p:nvPr>
        </p:nvSpPr>
        <p:spPr>
          <a:xfrm>
            <a:off x="676080" y="4784760"/>
            <a:ext cx="5408640" cy="39146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59" name="Google Shape;259;p15:notes"/>
          <p:cNvSpPr txBox="1"/>
          <p:nvPr/>
        </p:nvSpPr>
        <p:spPr>
          <a:xfrm>
            <a:off x="3829680" y="9443520"/>
            <a:ext cx="2929320" cy="49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6" name="Google Shape;266;p16: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1602082b2_0_10: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1602082b2_0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 name="Google Shape;107;g351602082b2_0_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1602082b2_0_1: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1602082b2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 name="Google Shape;115;g351602082b2_0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0" y="812520"/>
            <a:ext cx="360" cy="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155101d25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 name="Google Shape;130;g35155101d25_0_0: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155101d25_0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 name="Google Shape;137;g35155101d25_0_6:notes"/>
          <p:cNvSpPr/>
          <p:nvPr>
            <p:ph idx="2" type="sldImg"/>
          </p:nvPr>
        </p:nvSpPr>
        <p:spPr>
          <a:xfrm>
            <a:off x="0" y="812520"/>
            <a:ext cx="300" cy="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174960" y="1258200"/>
            <a:ext cx="11841840" cy="491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 type="body"/>
          </p:nvPr>
        </p:nvSpPr>
        <p:spPr>
          <a:xfrm>
            <a:off x="174960" y="1258200"/>
            <a:ext cx="1184184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1"/>
          <p:cNvSpPr txBox="1"/>
          <p:nvPr>
            <p:ph idx="2" type="body"/>
          </p:nvPr>
        </p:nvSpPr>
        <p:spPr>
          <a:xfrm>
            <a:off x="174960" y="3827160"/>
            <a:ext cx="1184184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 type="body"/>
          </p:nvPr>
        </p:nvSpPr>
        <p:spPr>
          <a:xfrm>
            <a:off x="17496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2" type="body"/>
          </p:nvPr>
        </p:nvSpPr>
        <p:spPr>
          <a:xfrm>
            <a:off x="624312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3" type="body"/>
          </p:nvPr>
        </p:nvSpPr>
        <p:spPr>
          <a:xfrm>
            <a:off x="174960" y="382716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4" type="body"/>
          </p:nvPr>
        </p:nvSpPr>
        <p:spPr>
          <a:xfrm>
            <a:off x="6243120" y="382716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 type="body"/>
          </p:nvPr>
        </p:nvSpPr>
        <p:spPr>
          <a:xfrm>
            <a:off x="174960" y="125820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2" type="body"/>
          </p:nvPr>
        </p:nvSpPr>
        <p:spPr>
          <a:xfrm>
            <a:off x="4178880" y="125820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3" type="body"/>
          </p:nvPr>
        </p:nvSpPr>
        <p:spPr>
          <a:xfrm>
            <a:off x="8182440" y="125820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4" type="body"/>
          </p:nvPr>
        </p:nvSpPr>
        <p:spPr>
          <a:xfrm>
            <a:off x="174960" y="382716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5" type="body"/>
          </p:nvPr>
        </p:nvSpPr>
        <p:spPr>
          <a:xfrm>
            <a:off x="4178880" y="382716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6" type="body"/>
          </p:nvPr>
        </p:nvSpPr>
        <p:spPr>
          <a:xfrm>
            <a:off x="8182440" y="3827160"/>
            <a:ext cx="381276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174960" y="1258200"/>
            <a:ext cx="11841840" cy="4918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174960" y="1258200"/>
            <a:ext cx="5778720" cy="4918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6243120" y="1258200"/>
            <a:ext cx="5778720" cy="4918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
          <p:cNvSpPr txBox="1"/>
          <p:nvPr>
            <p:ph idx="1" type="body"/>
          </p:nvPr>
        </p:nvSpPr>
        <p:spPr>
          <a:xfrm>
            <a:off x="17496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2" type="body"/>
          </p:nvPr>
        </p:nvSpPr>
        <p:spPr>
          <a:xfrm>
            <a:off x="6243120" y="1258200"/>
            <a:ext cx="5778720" cy="4918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3" type="body"/>
          </p:nvPr>
        </p:nvSpPr>
        <p:spPr>
          <a:xfrm>
            <a:off x="174960" y="382716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 type="body"/>
          </p:nvPr>
        </p:nvSpPr>
        <p:spPr>
          <a:xfrm>
            <a:off x="174960" y="1258200"/>
            <a:ext cx="5778720" cy="4918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2" type="body"/>
          </p:nvPr>
        </p:nvSpPr>
        <p:spPr>
          <a:xfrm>
            <a:off x="624312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3" type="body"/>
          </p:nvPr>
        </p:nvSpPr>
        <p:spPr>
          <a:xfrm>
            <a:off x="6243120" y="382716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 type="body"/>
          </p:nvPr>
        </p:nvSpPr>
        <p:spPr>
          <a:xfrm>
            <a:off x="17496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2" type="body"/>
          </p:nvPr>
        </p:nvSpPr>
        <p:spPr>
          <a:xfrm>
            <a:off x="6243120" y="1258200"/>
            <a:ext cx="577872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3" type="body"/>
          </p:nvPr>
        </p:nvSpPr>
        <p:spPr>
          <a:xfrm>
            <a:off x="174960" y="3827160"/>
            <a:ext cx="11841840" cy="23457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174960" y="1258200"/>
            <a:ext cx="11841840" cy="491832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 name="Google Shape;11;p1"/>
          <p:cNvSpPr/>
          <p:nvPr/>
        </p:nvSpPr>
        <p:spPr>
          <a:xfrm>
            <a:off x="5055480" y="6405120"/>
            <a:ext cx="2080440" cy="220680"/>
          </a:xfrm>
          <a:prstGeom prst="rect">
            <a:avLst/>
          </a:prstGeom>
          <a:noFill/>
          <a:ln>
            <a:noFill/>
          </a:ln>
        </p:spPr>
        <p:txBody>
          <a:bodyPr anchorCtr="0" anchor="t" bIns="0" lIns="0" spcFirstLastPara="1" rIns="0" wrap="square" tIns="7550">
            <a:noAutofit/>
          </a:bodyPr>
          <a:lstStyle/>
          <a:p>
            <a:pPr indent="0" lvl="0" marL="7560" marR="0" rtl="0" algn="ctr">
              <a:lnSpc>
                <a:spcPct val="100000"/>
              </a:lnSpc>
              <a:spcBef>
                <a:spcPts val="0"/>
              </a:spcBef>
              <a:spcAft>
                <a:spcPts val="0"/>
              </a:spcAft>
              <a:buNone/>
            </a:pPr>
            <a:r>
              <a:rPr b="1" i="1" lang="en-IN" sz="1400" u="none" cap="none" strike="noStrike">
                <a:solidFill>
                  <a:srgbClr val="422C75"/>
                </a:solidFill>
                <a:latin typeface="Bookman Old Style"/>
                <a:ea typeface="Bookman Old Style"/>
                <a:cs typeface="Bookman Old Style"/>
                <a:sym typeface="Bookman Old Style"/>
              </a:rPr>
              <a:t>Go, change the world</a:t>
            </a:r>
            <a:endParaRPr b="0" i="0" sz="1400" u="none" cap="none" strike="noStrike">
              <a:latin typeface="Arial"/>
              <a:ea typeface="Arial"/>
              <a:cs typeface="Arial"/>
              <a:sym typeface="Arial"/>
            </a:endParaRPr>
          </a:p>
        </p:txBody>
      </p:sp>
      <p:sp>
        <p:nvSpPr>
          <p:cNvPr id="12" name="Google Shape;12;p1"/>
          <p:cNvSpPr txBox="1"/>
          <p:nvPr>
            <p:ph idx="10" type="dt"/>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2" type="sldNum"/>
          </p:nvPr>
        </p:nvSpPr>
        <p:spPr>
          <a:xfrm>
            <a:off x="9273960" y="634716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1pPr>
            <a:lvl2pPr indent="0" lvl="1"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2pPr>
            <a:lvl3pPr indent="0" lvl="2"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3pPr>
            <a:lvl4pPr indent="0" lvl="3"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4pPr>
            <a:lvl5pPr indent="0" lvl="4"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5pPr>
            <a:lvl6pPr indent="0" lvl="5"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6pPr>
            <a:lvl7pPr indent="0" lvl="6"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7pPr>
            <a:lvl8pPr indent="0" lvl="7"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8pPr>
            <a:lvl9pPr indent="0" lvl="8" marL="0" marR="0" rtl="0" algn="r">
              <a:lnSpc>
                <a:spcPct val="100000"/>
              </a:lnSpc>
              <a:spcBef>
                <a:spcPts val="0"/>
              </a:spcBef>
              <a:buNone/>
              <a:defRPr b="1" i="0" sz="1200" u="none" cap="none" strike="noStrike">
                <a:solidFill>
                  <a:srgbClr val="8B8D9D"/>
                </a:solidFill>
                <a:latin typeface="Bookman Old Style"/>
                <a:ea typeface="Bookman Old Style"/>
                <a:cs typeface="Bookman Old Style"/>
                <a:sym typeface="Bookman Old Style"/>
              </a:defRPr>
            </a:lvl9pPr>
          </a:lstStyle>
          <a:p>
            <a:pPr indent="0" lvl="0" marL="0" rtl="0" algn="r">
              <a:spcBef>
                <a:spcPts val="0"/>
              </a:spcBef>
              <a:spcAft>
                <a:spcPts val="0"/>
              </a:spcAft>
              <a:buNone/>
            </a:pPr>
            <a:fld id="{00000000-1234-1234-1234-123412341234}" type="slidenum">
              <a:rPr lang="en-IN"/>
              <a:t>‹#›</a:t>
            </a:fld>
            <a:endParaRPr b="0">
              <a:solidFill>
                <a:srgbClr val="000000"/>
              </a:solidFill>
              <a:latin typeface="Times New Roman"/>
              <a:ea typeface="Times New Roman"/>
              <a:cs typeface="Times New Roman"/>
              <a:sym typeface="Times New Roman"/>
            </a:endParaRPr>
          </a:p>
        </p:txBody>
      </p:sp>
      <p:pic>
        <p:nvPicPr>
          <p:cNvPr id="14" name="Google Shape;14;p1"/>
          <p:cNvPicPr preferRelativeResize="0"/>
          <p:nvPr/>
        </p:nvPicPr>
        <p:blipFill rotWithShape="1">
          <a:blip r:embed="rId1">
            <a:alphaModFix/>
          </a:blip>
          <a:srcRect b="0" l="0" r="0" t="13809"/>
          <a:stretch/>
        </p:blipFill>
        <p:spPr>
          <a:xfrm>
            <a:off x="0" y="76320"/>
            <a:ext cx="2207160" cy="997200"/>
          </a:xfrm>
          <a:prstGeom prst="rect">
            <a:avLst/>
          </a:prstGeom>
          <a:noFill/>
          <a:ln>
            <a:noFill/>
          </a:ln>
        </p:spPr>
      </p:pic>
      <p:sp>
        <p:nvSpPr>
          <p:cNvPr id="15" name="Google Shape;15;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ijfmr.com/papers/2025/2/41391.pdf" TargetMode="External"/><Relationship Id="rId4" Type="http://schemas.openxmlformats.org/officeDocument/2006/relationships/hyperlink" Target="https://ieeexplore-ieee-org-vtuconsortia.knimbus.com/document/10087600" TargetMode="External"/><Relationship Id="rId5" Type="http://schemas.openxmlformats.org/officeDocument/2006/relationships/hyperlink" Target="https://ieeexplore-ieee-org-vtuconsortia.knimbus.com/document/9154175" TargetMode="External"/><Relationship Id="rId6" Type="http://schemas.openxmlformats.org/officeDocument/2006/relationships/hyperlink" Target="https://ieeexplore.ieee.org/document/8014622" TargetMode="External"/><Relationship Id="rId7" Type="http://schemas.openxmlformats.org/officeDocument/2006/relationships/hyperlink" Target="https://www.cambridge.org/core/journals/robotica/article/remote-center-of-motion-robotic-arm-for-computer-assisted-surgery/D597E98B066508B28AF12BA8F6DC78B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69" name="Google Shape;69;p14"/>
          <p:cNvSpPr/>
          <p:nvPr/>
        </p:nvSpPr>
        <p:spPr>
          <a:xfrm>
            <a:off x="385645" y="1005815"/>
            <a:ext cx="11420700" cy="3893700"/>
          </a:xfrm>
          <a:prstGeom prst="roundRect">
            <a:avLst>
              <a:gd fmla="val 16667" name="adj"/>
            </a:avLst>
          </a:prstGeom>
          <a:blipFill rotWithShape="1">
            <a:blip r:embed="rId3">
              <a:alphaModFix/>
            </a:blip>
            <a:stretch>
              <a:fillRect b="0" l="0" r="0" t="0"/>
            </a:stretch>
          </a:blipFill>
          <a:ln>
            <a:noFill/>
          </a:ln>
          <a:effectLst>
            <a:outerShdw dir="7800819" dist="38073">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49200" y="4146840"/>
            <a:ext cx="11493600" cy="1004400"/>
          </a:xfrm>
          <a:prstGeom prst="roundRect">
            <a:avLst>
              <a:gd fmla="val 16667" name="adj"/>
            </a:avLst>
          </a:prstGeom>
          <a:solidFill>
            <a:srgbClr val="002060"/>
          </a:solidFill>
          <a:ln cap="flat" cmpd="sng" w="12600">
            <a:solidFill>
              <a:srgbClr val="43729D"/>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IN" sz="3400">
                <a:solidFill>
                  <a:srgbClr val="FFFFFF"/>
                </a:solidFill>
                <a:latin typeface="Bookman Old Style"/>
                <a:ea typeface="Bookman Old Style"/>
                <a:cs typeface="Bookman Old Style"/>
                <a:sym typeface="Bookman Old Style"/>
              </a:rPr>
              <a:t>Robotic Arm Assistance in Laparoscopic Surgery </a:t>
            </a:r>
            <a:endParaRPr b="0" i="0" sz="3400" u="none" cap="none" strike="noStrike">
              <a:latin typeface="Arial"/>
              <a:ea typeface="Arial"/>
              <a:cs typeface="Arial"/>
              <a:sym typeface="Arial"/>
            </a:endParaRPr>
          </a:p>
        </p:txBody>
      </p:sp>
      <p:sp>
        <p:nvSpPr>
          <p:cNvPr id="71" name="Google Shape;71;p14"/>
          <p:cNvSpPr/>
          <p:nvPr/>
        </p:nvSpPr>
        <p:spPr>
          <a:xfrm>
            <a:off x="349200" y="5288760"/>
            <a:ext cx="11420640" cy="1004400"/>
          </a:xfrm>
          <a:prstGeom prst="roundRect">
            <a:avLst>
              <a:gd fmla="val 16667" name="adj"/>
            </a:avLst>
          </a:prstGeom>
          <a:solidFill>
            <a:srgbClr val="002060"/>
          </a:solidFill>
          <a:ln cap="flat" cmpd="sng" w="12600">
            <a:solidFill>
              <a:srgbClr val="43729D"/>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IN" sz="3600">
                <a:solidFill>
                  <a:srgbClr val="EEF0FF"/>
                </a:solidFill>
                <a:highlight>
                  <a:srgbClr val="002060"/>
                </a:highlight>
                <a:latin typeface="Bookman Old Style"/>
                <a:ea typeface="Bookman Old Style"/>
                <a:cs typeface="Bookman Old Style"/>
                <a:sym typeface="Bookman Old Style"/>
              </a:rPr>
              <a:t>Manufacturing processes</a:t>
            </a:r>
            <a:r>
              <a:rPr b="1" lang="en-IN" sz="3600">
                <a:solidFill>
                  <a:srgbClr val="FFFFFF"/>
                </a:solidFill>
                <a:latin typeface="Bookman Old Style"/>
                <a:ea typeface="Bookman Old Style"/>
                <a:cs typeface="Bookman Old Style"/>
                <a:sym typeface="Bookman Old Style"/>
              </a:rPr>
              <a:t> </a:t>
            </a:r>
            <a:r>
              <a:rPr b="1" i="0" lang="en-IN" sz="3600" u="none" cap="none" strike="noStrike">
                <a:solidFill>
                  <a:srgbClr val="FFFFFF"/>
                </a:solidFill>
                <a:latin typeface="Bookman Old Style"/>
                <a:ea typeface="Bookman Old Style"/>
                <a:cs typeface="Bookman Old Style"/>
                <a:sym typeface="Bookman Old Style"/>
              </a:rPr>
              <a:t>&amp; </a:t>
            </a:r>
            <a:r>
              <a:rPr b="1" lang="en-IN" sz="3600">
                <a:solidFill>
                  <a:srgbClr val="FFFFFF"/>
                </a:solidFill>
                <a:latin typeface="Bookman Old Style"/>
                <a:ea typeface="Bookman Old Style"/>
                <a:cs typeface="Bookman Old Style"/>
                <a:sym typeface="Bookman Old Style"/>
              </a:rPr>
              <a:t>Team No. 39</a:t>
            </a:r>
            <a:endParaRPr b="0" i="0" sz="36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174960" y="6347160"/>
            <a:ext cx="2742900" cy="36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47" name="Google Shape;147;p23"/>
          <p:cNvSpPr/>
          <p:nvPr/>
        </p:nvSpPr>
        <p:spPr>
          <a:xfrm>
            <a:off x="1643285" y="-117360"/>
            <a:ext cx="9939600" cy="94290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Literature Review</a:t>
            </a:r>
            <a:endParaRPr b="0" i="0" sz="4000" u="none" cap="none" strike="noStrike">
              <a:latin typeface="Arial"/>
              <a:ea typeface="Arial"/>
              <a:cs typeface="Arial"/>
              <a:sym typeface="Arial"/>
            </a:endParaRPr>
          </a:p>
        </p:txBody>
      </p:sp>
      <p:graphicFrame>
        <p:nvGraphicFramePr>
          <p:cNvPr id="148" name="Google Shape;148;p23"/>
          <p:cNvGraphicFramePr/>
          <p:nvPr/>
        </p:nvGraphicFramePr>
        <p:xfrm>
          <a:off x="1157350" y="825550"/>
          <a:ext cx="3000000" cy="3000000"/>
        </p:xfrm>
        <a:graphic>
          <a:graphicData uri="http://schemas.openxmlformats.org/drawingml/2006/table">
            <a:tbl>
              <a:tblPr>
                <a:noFill/>
                <a:tableStyleId>{9ABB32C9-296F-4605-97F1-6745EDCA5D28}</a:tableStyleId>
              </a:tblPr>
              <a:tblGrid>
                <a:gridCol w="543150"/>
                <a:gridCol w="686750"/>
                <a:gridCol w="2236550"/>
                <a:gridCol w="2236550"/>
                <a:gridCol w="1155475"/>
                <a:gridCol w="1155475"/>
                <a:gridCol w="1854225"/>
              </a:tblGrid>
              <a:tr h="1428275">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5</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2015</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ctr">
                        <a:spcBef>
                          <a:spcPts val="0"/>
                        </a:spcBef>
                        <a:spcAft>
                          <a:spcPts val="0"/>
                        </a:spcAft>
                        <a:buNone/>
                      </a:pPr>
                      <a:r>
                        <a:rPr lang="en-IN" sz="1300">
                          <a:solidFill>
                            <a:schemeClr val="dk1"/>
                          </a:solidFill>
                          <a:latin typeface="Bookman Old Style"/>
                          <a:ea typeface="Bookman Old Style"/>
                          <a:cs typeface="Bookman Old Style"/>
                          <a:sym typeface="Bookman Old Style"/>
                        </a:rPr>
                        <a:t>A preliminary study on joint to joint control master device for single port laparoscopic surgery robot</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300">
                          <a:solidFill>
                            <a:schemeClr val="dk1"/>
                          </a:solidFill>
                          <a:latin typeface="Bookman Old Style"/>
                          <a:ea typeface="Bookman Old Style"/>
                          <a:cs typeface="Bookman Old Style"/>
                          <a:sym typeface="Bookman Old Style"/>
                        </a:rPr>
                        <a:t>Shim, S.</a:t>
                      </a:r>
                      <a:endParaRPr sz="13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rPr lang="en-IN" sz="1300">
                          <a:solidFill>
                            <a:schemeClr val="dk1"/>
                          </a:solidFill>
                          <a:latin typeface="Bookman Old Style"/>
                          <a:ea typeface="Bookman Old Style"/>
                          <a:cs typeface="Bookman Old Style"/>
                          <a:sym typeface="Bookman Old Style"/>
                        </a:rPr>
                        <a:t>Kang, T.</a:t>
                      </a:r>
                      <a:endParaRPr sz="13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rPr lang="en-IN" sz="1300">
                          <a:solidFill>
                            <a:schemeClr val="dk1"/>
                          </a:solidFill>
                          <a:latin typeface="Bookman Old Style"/>
                          <a:ea typeface="Bookman Old Style"/>
                          <a:cs typeface="Bookman Old Style"/>
                          <a:sym typeface="Bookman Old Style"/>
                        </a:rPr>
                        <a:t>Ji, D.</a:t>
                      </a:r>
                      <a:endParaRPr sz="13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rPr lang="en-IN" sz="1300">
                          <a:solidFill>
                            <a:schemeClr val="dk1"/>
                          </a:solidFill>
                          <a:latin typeface="Bookman Old Style"/>
                          <a:ea typeface="Bookman Old Style"/>
                          <a:cs typeface="Bookman Old Style"/>
                          <a:sym typeface="Bookman Old Style"/>
                        </a:rPr>
                        <a:t>Hong, J.</a:t>
                      </a:r>
                      <a:endParaRPr sz="1300">
                        <a:solidFill>
                          <a:schemeClr val="dk1"/>
                        </a:solidFill>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a:latin typeface="Bookman Old Style"/>
                          <a:ea typeface="Bookman Old Style"/>
                          <a:cs typeface="Bookman Old Style"/>
                          <a:sym typeface="Bookman Old Style"/>
                        </a:rPr>
                        <a:t>Introduced individually motorized joints for direct control in surgical robots.</a:t>
                      </a:r>
                      <a:br>
                        <a:rPr lang="en-IN">
                          <a:latin typeface="Bookman Old Style"/>
                          <a:ea typeface="Bookman Old Style"/>
                          <a:cs typeface="Bookman Old Style"/>
                          <a:sym typeface="Bookman Old Style"/>
                        </a:rPr>
                      </a:br>
                      <a:endParaRPr>
                        <a:latin typeface="Bookman Old Style"/>
                        <a:ea typeface="Bookman Old Style"/>
                        <a:cs typeface="Bookman Old Style"/>
                        <a:sym typeface="Bookman Old Style"/>
                      </a:endParaRPr>
                    </a:p>
                    <a:p>
                      <a:pPr indent="0" lvl="0" marL="0" rtl="0" algn="l">
                        <a:spcBef>
                          <a:spcPts val="0"/>
                        </a:spcBef>
                        <a:spcAft>
                          <a:spcPts val="0"/>
                        </a:spcAft>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a:latin typeface="Bookman Old Style"/>
                          <a:ea typeface="Bookman Old Style"/>
                          <a:cs typeface="Bookman Old Style"/>
                          <a:sym typeface="Bookman Old Style"/>
                        </a:rPr>
                        <a:t>Achieved easier, safer, and more flexible operation compared to gear-based systems.</a:t>
                      </a:r>
                      <a:br>
                        <a:rPr lang="en-IN">
                          <a:latin typeface="Bookman Old Style"/>
                          <a:ea typeface="Bookman Old Style"/>
                          <a:cs typeface="Bookman Old Style"/>
                          <a:sym typeface="Bookman Old Style"/>
                        </a:rPr>
                      </a:br>
                      <a:endParaRPr>
                        <a:latin typeface="Bookman Old Style"/>
                        <a:ea typeface="Bookman Old Style"/>
                        <a:cs typeface="Bookman Old Style"/>
                        <a:sym typeface="Bookman Old Style"/>
                      </a:endParaRPr>
                    </a:p>
                    <a:p>
                      <a:pPr indent="0" lvl="0" marL="0" rtl="0" algn="l">
                        <a:spcBef>
                          <a:spcPts val="0"/>
                        </a:spcBef>
                        <a:spcAft>
                          <a:spcPts val="0"/>
                        </a:spcAft>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More motors can increase </a:t>
                      </a:r>
                      <a:r>
                        <a:rPr lang="en-IN">
                          <a:latin typeface="Bookman Old Style"/>
                          <a:ea typeface="Bookman Old Style"/>
                          <a:cs typeface="Bookman Old Style"/>
                          <a:sym typeface="Bookman Old Style"/>
                        </a:rPr>
                        <a:t>circuit</a:t>
                      </a:r>
                      <a:r>
                        <a:rPr lang="en-IN">
                          <a:latin typeface="Bookman Old Style"/>
                          <a:ea typeface="Bookman Old Style"/>
                          <a:cs typeface="Bookman Old Style"/>
                          <a:sym typeface="Bookman Old Style"/>
                        </a:rPr>
                        <a:t>  complexity(as on increasing motors would result in power requirements), size, and cost.</a:t>
                      </a:r>
                      <a:endParaRPr>
                        <a:latin typeface="Bookman Old Style"/>
                        <a:ea typeface="Bookman Old Style"/>
                        <a:cs typeface="Bookman Old Style"/>
                        <a:sym typeface="Bookman Old Style"/>
                      </a:endParaRPr>
                    </a:p>
                  </a:txBody>
                  <a:tcPr marT="91425" marB="91425" marR="91425" marL="91425"/>
                </a:tc>
              </a:tr>
              <a:tr h="2008500">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6</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1996</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IN" sz="1600">
                          <a:solidFill>
                            <a:schemeClr val="dk1"/>
                          </a:solidFill>
                          <a:latin typeface="Bookman Old Style"/>
                          <a:ea typeface="Bookman Old Style"/>
                          <a:cs typeface="Bookman Old Style"/>
                          <a:sym typeface="Bookman Old Style"/>
                        </a:rPr>
                        <a:t>A Remote Center of Motion Robotic Arm for Computer Assisted Surgery</a:t>
                      </a:r>
                      <a:endParaRPr sz="16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Eldridge, B.,</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 Gruben K., </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LaRose, D.</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Funda, J.,</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Gomory, S.</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Karidis, J.</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McVicker G</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Taylor R</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rPr lang="en-IN">
                          <a:solidFill>
                            <a:srgbClr val="222222"/>
                          </a:solidFill>
                          <a:highlight>
                            <a:schemeClr val="lt1"/>
                          </a:highlight>
                          <a:latin typeface="Bookman Old Style"/>
                          <a:ea typeface="Bookman Old Style"/>
                          <a:cs typeface="Bookman Old Style"/>
                          <a:sym typeface="Bookman Old Style"/>
                        </a:rPr>
                        <a:t>Anderson, J</a:t>
                      </a:r>
                      <a:endParaRPr>
                        <a:solidFill>
                          <a:srgbClr val="222222"/>
                        </a:solidFill>
                        <a:highlight>
                          <a:schemeClr val="lt1"/>
                        </a:highlight>
                        <a:latin typeface="Bookman Old Style"/>
                        <a:ea typeface="Bookman Old Style"/>
                        <a:cs typeface="Bookman Old Style"/>
                        <a:sym typeface="Bookman Old Style"/>
                      </a:endParaRPr>
                    </a:p>
                    <a:p>
                      <a:pPr indent="0" lvl="0" marL="0" rtl="0" algn="l">
                        <a:spcBef>
                          <a:spcPts val="0"/>
                        </a:spcBef>
                        <a:spcAft>
                          <a:spcPts val="0"/>
                        </a:spcAft>
                        <a:buNone/>
                      </a:pPr>
                      <a:r>
                        <a:t/>
                      </a:r>
                      <a:endParaRPr>
                        <a:solidFill>
                          <a:srgbClr val="222222"/>
                        </a:solidFill>
                        <a:highlight>
                          <a:schemeClr val="lt1"/>
                        </a:highlight>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a:latin typeface="Bookman Old Style"/>
                          <a:ea typeface="Bookman Old Style"/>
                          <a:cs typeface="Bookman Old Style"/>
                          <a:sym typeface="Bookman Old Style"/>
                        </a:rPr>
                        <a:t>Integrated a 6-DOF force-torque sensor with force-guiding control to create a pseudo-back-drivable robotic arm.</a:t>
                      </a:r>
                      <a:br>
                        <a:rPr lang="en-IN">
                          <a:latin typeface="Bookman Old Style"/>
                          <a:ea typeface="Bookman Old Style"/>
                          <a:cs typeface="Bookman Old Style"/>
                          <a:sym typeface="Bookman Old Style"/>
                        </a:rPr>
                      </a:br>
                      <a:endParaRPr>
                        <a:latin typeface="Bookman Old Style"/>
                        <a:ea typeface="Bookman Old Style"/>
                        <a:cs typeface="Bookman Old Style"/>
                        <a:sym typeface="Bookman Old Style"/>
                      </a:endParaRPr>
                    </a:p>
                    <a:p>
                      <a:pPr indent="0" lvl="0" marL="0" rtl="0" algn="l">
                        <a:spcBef>
                          <a:spcPts val="0"/>
                        </a:spcBef>
                        <a:spcAft>
                          <a:spcPts val="0"/>
                        </a:spcAft>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Enabled smoother, coordinated robot responses in Cartesian space, improving handling.</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Software-driven back-drivability may introduce slight lag or complexity compared to fully passive systems.</a:t>
                      </a:r>
                      <a:endParaRPr>
                        <a:latin typeface="Bookman Old Style"/>
                        <a:ea typeface="Bookman Old Style"/>
                        <a:cs typeface="Bookman Old Style"/>
                        <a:sym typeface="Bookman Old Style"/>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nvSpPr>
        <p:spPr>
          <a:xfrm>
            <a:off x="174960" y="1076400"/>
            <a:ext cx="11841840" cy="5635800"/>
          </a:xfrm>
          <a:prstGeom prst="rect">
            <a:avLst/>
          </a:prstGeom>
          <a:noFill/>
          <a:ln>
            <a:noFill/>
          </a:ln>
        </p:spPr>
        <p:txBody>
          <a:bodyPr anchorCtr="0" anchor="t" bIns="45700" lIns="91425" spcFirstLastPara="1" rIns="91425" wrap="square" tIns="45700">
            <a:normAutofit fontScale="85000" lnSpcReduction="10000"/>
          </a:bodyPr>
          <a:lstStyle/>
          <a:p>
            <a:pPr indent="-201930" lvl="0" marL="228600" marR="0" rtl="0" algn="l">
              <a:lnSpc>
                <a:spcPct val="115000"/>
              </a:lnSpc>
              <a:spcBef>
                <a:spcPts val="0"/>
              </a:spcBef>
              <a:spcAft>
                <a:spcPts val="0"/>
              </a:spcAft>
              <a:buClr>
                <a:srgbClr val="002060"/>
              </a:buClr>
              <a:buSzPct val="96822"/>
              <a:buFont typeface="Arial"/>
              <a:buChar char="•"/>
            </a:pPr>
            <a:r>
              <a:rPr b="1" i="0" lang="en-IN" sz="2891" u="none" cap="none" strike="noStrike">
                <a:solidFill>
                  <a:srgbClr val="002060"/>
                </a:solidFill>
                <a:latin typeface="Bookman Old Style"/>
                <a:ea typeface="Bookman Old Style"/>
                <a:cs typeface="Bookman Old Style"/>
                <a:sym typeface="Bookman Old Style"/>
              </a:rPr>
              <a:t>Clear statement of the problem: </a:t>
            </a:r>
            <a:r>
              <a:rPr lang="en-IN" sz="2191">
                <a:solidFill>
                  <a:srgbClr val="002060"/>
                </a:solidFill>
                <a:highlight>
                  <a:schemeClr val="lt1"/>
                </a:highlight>
                <a:latin typeface="Bookman Old Style"/>
                <a:ea typeface="Bookman Old Style"/>
                <a:cs typeface="Bookman Old Style"/>
                <a:sym typeface="Bookman Old Style"/>
              </a:rPr>
              <a:t>The problem being addressed is the lack of stability and precision in manual laparoscopic surgery, which often requires an assistant to hold and adjust the laparoscope. Human fatigue and inconsistent positioning can lead to increased surgery time, and potential surgical errors. A robotic arm that autonomously holds and stabilizes laparoscopic instruments can improve precision, reduce reliance on assistants, and enhance surgical outcomes.</a:t>
            </a:r>
            <a:endParaRPr i="0" sz="3791" u="none" cap="none" strike="noStrike">
              <a:solidFill>
                <a:srgbClr val="002060"/>
              </a:solidFill>
              <a:highlight>
                <a:schemeClr val="lt1"/>
              </a:highlight>
              <a:latin typeface="Bookman Old Style"/>
              <a:ea typeface="Bookman Old Style"/>
              <a:cs typeface="Bookman Old Style"/>
              <a:sym typeface="Bookman Old Style"/>
            </a:endParaRPr>
          </a:p>
          <a:p>
            <a:pPr indent="0" lvl="0" marL="457200" marR="0" rtl="0" algn="l">
              <a:lnSpc>
                <a:spcPct val="115000"/>
              </a:lnSpc>
              <a:spcBef>
                <a:spcPts val="0"/>
              </a:spcBef>
              <a:spcAft>
                <a:spcPts val="0"/>
              </a:spcAft>
              <a:buNone/>
            </a:pPr>
            <a:r>
              <a:t/>
            </a:r>
            <a:endParaRPr b="1" sz="2891">
              <a:solidFill>
                <a:srgbClr val="002060"/>
              </a:solidFill>
              <a:latin typeface="Bookman Old Style"/>
              <a:ea typeface="Bookman Old Style"/>
              <a:cs typeface="Bookman Old Style"/>
              <a:sym typeface="Bookman Old Style"/>
            </a:endParaRPr>
          </a:p>
          <a:p>
            <a:pPr indent="-201930" lvl="0" marL="228600" marR="0" rtl="0" algn="l">
              <a:lnSpc>
                <a:spcPct val="115000"/>
              </a:lnSpc>
              <a:spcBef>
                <a:spcPts val="0"/>
              </a:spcBef>
              <a:spcAft>
                <a:spcPts val="0"/>
              </a:spcAft>
              <a:buClr>
                <a:srgbClr val="002060"/>
              </a:buClr>
              <a:buSzPct val="96822"/>
              <a:buFont typeface="Arial"/>
              <a:buChar char="•"/>
            </a:pPr>
            <a:r>
              <a:rPr b="1" i="0" lang="en-IN" sz="2891" u="none" cap="none" strike="noStrike">
                <a:solidFill>
                  <a:srgbClr val="002060"/>
                </a:solidFill>
                <a:latin typeface="Bookman Old Style"/>
                <a:ea typeface="Bookman Old Style"/>
                <a:cs typeface="Bookman Old Style"/>
                <a:sym typeface="Bookman Old Style"/>
              </a:rPr>
              <a:t>Context of the Problem: </a:t>
            </a:r>
            <a:r>
              <a:rPr lang="en-IN" sz="1991">
                <a:solidFill>
                  <a:srgbClr val="002060"/>
                </a:solidFill>
                <a:highlight>
                  <a:schemeClr val="lt1"/>
                </a:highlight>
                <a:latin typeface="Bookman Old Style"/>
                <a:ea typeface="Bookman Old Style"/>
                <a:cs typeface="Bookman Old Style"/>
                <a:sym typeface="Bookman Old Style"/>
              </a:rPr>
              <a:t>Laparoscopic (minimally invasive) surgery relies on small incisions and long, slender instruments, including a laparoscope (camera) for internal visualization. Currently:The laparoscope is often manually held by a surgical assistant, leading to hand fatigue, shaky images, and misalignment.Robotic systems like the da Vinci Surgical System exist but are expensive, bulky, and require specialized training.Many hospitals (especially in low-resource settings) cannot afford advanced robotic assistance, leading to continued dependence on human assistants.A low-cost, 3D-printed robotic arm with servo motors could provide a compact, customizable, and affordable alternative, improving stability without the complexity of high-end systems</a:t>
            </a:r>
            <a:r>
              <a:rPr lang="en-IN" sz="1791">
                <a:solidFill>
                  <a:srgbClr val="F8FAFF"/>
                </a:solidFill>
                <a:highlight>
                  <a:srgbClr val="292A2D"/>
                </a:highlight>
                <a:latin typeface="Roboto"/>
                <a:ea typeface="Roboto"/>
                <a:cs typeface="Roboto"/>
                <a:sym typeface="Roboto"/>
              </a:rPr>
              <a:t>.</a:t>
            </a:r>
            <a:endParaRPr sz="1791">
              <a:solidFill>
                <a:srgbClr val="F8FAFF"/>
              </a:solidFill>
              <a:highlight>
                <a:srgbClr val="292A2D"/>
              </a:highlight>
              <a:latin typeface="Roboto"/>
              <a:ea typeface="Roboto"/>
              <a:cs typeface="Roboto"/>
              <a:sym typeface="Roboto"/>
            </a:endParaRPr>
          </a:p>
          <a:p>
            <a:pPr indent="0" lvl="0" marL="457200" marR="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Calibri"/>
              <a:ea typeface="Calibri"/>
              <a:cs typeface="Calibri"/>
              <a:sym typeface="Calibri"/>
            </a:endParaRPr>
          </a:p>
        </p:txBody>
      </p:sp>
      <p:sp>
        <p:nvSpPr>
          <p:cNvPr id="154" name="Google Shape;154;p24"/>
          <p:cNvSpPr txBox="1"/>
          <p:nvPr/>
        </p:nvSpPr>
        <p:spPr>
          <a:xfrm>
            <a:off x="10" y="6347410"/>
            <a:ext cx="2742900" cy="36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55" name="Google Shape;155;p24"/>
          <p:cNvSpPr/>
          <p:nvPr/>
        </p:nvSpPr>
        <p:spPr>
          <a:xfrm>
            <a:off x="1503720" y="0"/>
            <a:ext cx="10227240" cy="107604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3600" u="none" cap="none" strike="noStrike">
                <a:solidFill>
                  <a:srgbClr val="C00000"/>
                </a:solidFill>
                <a:latin typeface="Bookman Old Style"/>
                <a:ea typeface="Bookman Old Style"/>
                <a:cs typeface="Bookman Old Style"/>
                <a:sym typeface="Bookman Old Style"/>
              </a:rPr>
              <a:t>Problem Definition</a:t>
            </a:r>
            <a:endParaRPr b="0" i="0" sz="36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509550" y="1391725"/>
            <a:ext cx="11172900" cy="46500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1001"/>
              </a:spcBef>
              <a:spcAft>
                <a:spcPts val="0"/>
              </a:spcAft>
              <a:buClr>
                <a:srgbClr val="002060"/>
              </a:buClr>
              <a:buSzPts val="2800"/>
              <a:buChar char="•"/>
            </a:pPr>
            <a:r>
              <a:rPr b="1" lang="en-IN" sz="3600">
                <a:solidFill>
                  <a:srgbClr val="002060"/>
                </a:solidFill>
                <a:latin typeface="Bookman Old Style"/>
                <a:ea typeface="Bookman Old Style"/>
                <a:cs typeface="Bookman Old Style"/>
                <a:sym typeface="Bookman Old Style"/>
              </a:rPr>
              <a:t>Significance of Addressing the Problem</a:t>
            </a:r>
            <a:endParaRPr b="1" sz="3600">
              <a:solidFill>
                <a:srgbClr val="002060"/>
              </a:solidFill>
              <a:latin typeface="Bookman Old Style"/>
              <a:ea typeface="Bookman Old Style"/>
              <a:cs typeface="Bookman Old Style"/>
              <a:sym typeface="Bookman Old Style"/>
            </a:endParaRPr>
          </a:p>
          <a:p>
            <a:pPr indent="-406400" lvl="1" marL="914400" rtl="0" algn="l">
              <a:lnSpc>
                <a:spcPct val="90000"/>
              </a:lnSpc>
              <a:spcBef>
                <a:spcPts val="1001"/>
              </a:spcBef>
              <a:spcAft>
                <a:spcPts val="0"/>
              </a:spcAft>
              <a:buClr>
                <a:srgbClr val="002060"/>
              </a:buClr>
              <a:buSzPts val="2800"/>
              <a:buChar char="○"/>
            </a:pPr>
            <a:r>
              <a:rPr b="1" lang="en-IN" sz="2000">
                <a:solidFill>
                  <a:srgbClr val="002060"/>
                </a:solidFill>
                <a:highlight>
                  <a:schemeClr val="lt1"/>
                </a:highlight>
                <a:latin typeface="Bookman Old Style"/>
                <a:ea typeface="Bookman Old Style"/>
                <a:cs typeface="Bookman Old Style"/>
                <a:sym typeface="Bookman Old Style"/>
              </a:rPr>
              <a:t>Increased Surgical Risk</a:t>
            </a:r>
            <a:r>
              <a:rPr lang="en-IN" sz="2000">
                <a:solidFill>
                  <a:srgbClr val="002060"/>
                </a:solidFill>
                <a:highlight>
                  <a:schemeClr val="lt1"/>
                </a:highlight>
                <a:latin typeface="Bookman Old Style"/>
                <a:ea typeface="Bookman Old Style"/>
                <a:cs typeface="Bookman Old Style"/>
                <a:sym typeface="Bookman Old Style"/>
              </a:rPr>
              <a:t>: Human-held laparoscopes can cause unstable visuals, leading to errors in delicate procedures.</a:t>
            </a:r>
            <a:endParaRPr sz="2000">
              <a:solidFill>
                <a:srgbClr val="002060"/>
              </a:solidFill>
              <a:highlight>
                <a:schemeClr val="lt1"/>
              </a:highlight>
              <a:latin typeface="Bookman Old Style"/>
              <a:ea typeface="Bookman Old Style"/>
              <a:cs typeface="Bookman Old Style"/>
              <a:sym typeface="Bookman Old Style"/>
            </a:endParaRPr>
          </a:p>
          <a:p>
            <a:pPr indent="-406400" lvl="1" marL="914400" rtl="0" algn="l">
              <a:lnSpc>
                <a:spcPct val="90000"/>
              </a:lnSpc>
              <a:spcBef>
                <a:spcPts val="1001"/>
              </a:spcBef>
              <a:spcAft>
                <a:spcPts val="0"/>
              </a:spcAft>
              <a:buClr>
                <a:srgbClr val="002060"/>
              </a:buClr>
              <a:buSzPts val="2800"/>
              <a:buChar char="○"/>
            </a:pPr>
            <a:r>
              <a:rPr b="1" lang="en-IN" sz="2000">
                <a:solidFill>
                  <a:srgbClr val="002060"/>
                </a:solidFill>
                <a:highlight>
                  <a:schemeClr val="lt1"/>
                </a:highlight>
                <a:latin typeface="Bookman Old Style"/>
                <a:ea typeface="Bookman Old Style"/>
                <a:cs typeface="Bookman Old Style"/>
                <a:sym typeface="Bookman Old Style"/>
              </a:rPr>
              <a:t>Surgeon Fatigue &amp; Workflow Disruptions</a:t>
            </a:r>
            <a:r>
              <a:rPr lang="en-IN" sz="2000">
                <a:solidFill>
                  <a:srgbClr val="002060"/>
                </a:solidFill>
                <a:highlight>
                  <a:schemeClr val="lt1"/>
                </a:highlight>
                <a:latin typeface="Bookman Old Style"/>
                <a:ea typeface="Bookman Old Style"/>
                <a:cs typeface="Bookman Old Style"/>
                <a:sym typeface="Bookman Old Style"/>
              </a:rPr>
              <a:t>: Dependence on assistants slows down procedures and increases coordination challenges.</a:t>
            </a:r>
            <a:endParaRPr sz="2000">
              <a:solidFill>
                <a:srgbClr val="002060"/>
              </a:solidFill>
              <a:highlight>
                <a:schemeClr val="lt1"/>
              </a:highlight>
              <a:latin typeface="Bookman Old Style"/>
              <a:ea typeface="Bookman Old Style"/>
              <a:cs typeface="Bookman Old Style"/>
              <a:sym typeface="Bookman Old Style"/>
            </a:endParaRPr>
          </a:p>
          <a:p>
            <a:pPr indent="-406400" lvl="1" marL="914400" rtl="0" algn="l">
              <a:lnSpc>
                <a:spcPct val="90000"/>
              </a:lnSpc>
              <a:spcBef>
                <a:spcPts val="1001"/>
              </a:spcBef>
              <a:spcAft>
                <a:spcPts val="0"/>
              </a:spcAft>
              <a:buClr>
                <a:srgbClr val="002060"/>
              </a:buClr>
              <a:buSzPts val="2800"/>
              <a:buChar char="○"/>
            </a:pPr>
            <a:r>
              <a:rPr b="1" lang="en-IN" sz="2000">
                <a:solidFill>
                  <a:srgbClr val="002060"/>
                </a:solidFill>
                <a:highlight>
                  <a:schemeClr val="lt1"/>
                </a:highlight>
                <a:latin typeface="Bookman Old Style"/>
                <a:ea typeface="Bookman Old Style"/>
                <a:cs typeface="Bookman Old Style"/>
                <a:sym typeface="Bookman Old Style"/>
              </a:rPr>
              <a:t>Limited Access to Robotic Assistance</a:t>
            </a:r>
            <a:r>
              <a:rPr lang="en-IN" sz="2000">
                <a:solidFill>
                  <a:srgbClr val="002060"/>
                </a:solidFill>
                <a:highlight>
                  <a:schemeClr val="lt1"/>
                </a:highlight>
                <a:latin typeface="Bookman Old Style"/>
                <a:ea typeface="Bookman Old Style"/>
                <a:cs typeface="Bookman Old Style"/>
                <a:sym typeface="Bookman Old Style"/>
              </a:rPr>
              <a:t>: High costs of existing robotic systems prevent widespread adoption, leaving many hospitals without stabilization solutions.</a:t>
            </a:r>
            <a:endParaRPr sz="2000">
              <a:solidFill>
                <a:srgbClr val="002060"/>
              </a:solidFill>
              <a:highlight>
                <a:schemeClr val="lt1"/>
              </a:highlight>
              <a:latin typeface="Bookman Old Style"/>
              <a:ea typeface="Bookman Old Style"/>
              <a:cs typeface="Bookman Old Style"/>
              <a:sym typeface="Bookman Old Style"/>
            </a:endParaRPr>
          </a:p>
          <a:p>
            <a:pPr indent="-406400" lvl="1" marL="914400" rtl="0" algn="l">
              <a:lnSpc>
                <a:spcPct val="90000"/>
              </a:lnSpc>
              <a:spcBef>
                <a:spcPts val="1001"/>
              </a:spcBef>
              <a:spcAft>
                <a:spcPts val="0"/>
              </a:spcAft>
              <a:buClr>
                <a:srgbClr val="002060"/>
              </a:buClr>
              <a:buSzPts val="2800"/>
              <a:buChar char="○"/>
            </a:pPr>
            <a:r>
              <a:rPr b="1" lang="en-IN" sz="2000">
                <a:solidFill>
                  <a:srgbClr val="002060"/>
                </a:solidFill>
                <a:highlight>
                  <a:schemeClr val="lt1"/>
                </a:highlight>
                <a:latin typeface="Bookman Old Style"/>
                <a:ea typeface="Bookman Old Style"/>
                <a:cs typeface="Bookman Old Style"/>
                <a:sym typeface="Bookman Old Style"/>
              </a:rPr>
              <a:t>Higher Healthcare Costs</a:t>
            </a:r>
            <a:r>
              <a:rPr lang="en-IN" sz="2000">
                <a:solidFill>
                  <a:srgbClr val="002060"/>
                </a:solidFill>
                <a:highlight>
                  <a:schemeClr val="lt1"/>
                </a:highlight>
                <a:latin typeface="Bookman Old Style"/>
                <a:ea typeface="Bookman Old Style"/>
                <a:cs typeface="Bookman Old Style"/>
                <a:sym typeface="Bookman Old Style"/>
              </a:rPr>
              <a:t>: Longer surgery times and potential complications increase expenses for patients and hospitals.</a:t>
            </a:r>
            <a:endParaRPr sz="2000">
              <a:solidFill>
                <a:srgbClr val="002060"/>
              </a:solidFill>
              <a:highlight>
                <a:schemeClr val="lt1"/>
              </a:highlight>
              <a:latin typeface="Bookman Old Style"/>
              <a:ea typeface="Bookman Old Style"/>
              <a:cs typeface="Bookman Old Style"/>
              <a:sym typeface="Bookman Old Style"/>
            </a:endParaRPr>
          </a:p>
          <a:p>
            <a:pPr indent="0" lvl="0" marL="45720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343080" y="1258200"/>
            <a:ext cx="11496240" cy="545364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90000"/>
              </a:lnSpc>
              <a:spcBef>
                <a:spcPts val="0"/>
              </a:spcBef>
              <a:spcAft>
                <a:spcPts val="0"/>
              </a:spcAft>
              <a:buClr>
                <a:srgbClr val="002060"/>
              </a:buClr>
              <a:buSzPts val="2800"/>
              <a:buFont typeface="Arial"/>
              <a:buChar char="•"/>
            </a:pPr>
            <a:r>
              <a:rPr b="1" i="0" lang="en-IN" sz="2800" u="none" cap="none" strike="noStrike">
                <a:solidFill>
                  <a:srgbClr val="002060"/>
                </a:solidFill>
                <a:latin typeface="Bookman Old Style"/>
                <a:ea typeface="Bookman Old Style"/>
                <a:cs typeface="Bookman Old Style"/>
                <a:sym typeface="Bookman Old Style"/>
              </a:rPr>
              <a:t>Main Objective: </a:t>
            </a:r>
            <a:r>
              <a:rPr lang="en-IN" sz="2800">
                <a:solidFill>
                  <a:srgbClr val="002060"/>
                </a:solidFill>
                <a:latin typeface="Bookman Old Style"/>
                <a:ea typeface="Bookman Old Style"/>
                <a:cs typeface="Bookman Old Style"/>
                <a:sym typeface="Bookman Old Style"/>
              </a:rPr>
              <a:t>To design, build, and control a 3D-printed robotic arm using motors to securely hold laparoscopic instruments, improving surgical stability and reducing the need for human assistance.</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1" i="0" lang="en-IN" sz="2800" u="none" cap="none" strike="noStrike">
                <a:solidFill>
                  <a:srgbClr val="002060"/>
                </a:solidFill>
                <a:latin typeface="Bookman Old Style"/>
                <a:ea typeface="Bookman Old Style"/>
                <a:cs typeface="Bookman Old Style"/>
                <a:sym typeface="Bookman Old Style"/>
              </a:rPr>
              <a:t>Specific Objectives: </a:t>
            </a:r>
            <a:endParaRPr b="1" sz="2800">
              <a:solidFill>
                <a:srgbClr val="002060"/>
              </a:solidFill>
              <a:latin typeface="Bookman Old Style"/>
              <a:ea typeface="Bookman Old Style"/>
              <a:cs typeface="Bookman Old Style"/>
              <a:sym typeface="Bookman Old Style"/>
            </a:endParaRPr>
          </a:p>
          <a:p>
            <a:pPr indent="-406400" lvl="1" marL="914400" marR="0" rtl="0" algn="l">
              <a:lnSpc>
                <a:spcPct val="90000"/>
              </a:lnSpc>
              <a:spcBef>
                <a:spcPts val="1001"/>
              </a:spcBef>
              <a:spcAft>
                <a:spcPts val="0"/>
              </a:spcAft>
              <a:buClr>
                <a:srgbClr val="002060"/>
              </a:buClr>
              <a:buSzPts val="2800"/>
              <a:buFont typeface="Arial"/>
              <a:buChar char="○"/>
            </a:pPr>
            <a:r>
              <a:rPr lang="en-IN" sz="2800">
                <a:solidFill>
                  <a:srgbClr val="002060"/>
                </a:solidFill>
                <a:latin typeface="Bookman Old Style"/>
                <a:ea typeface="Bookman Old Style"/>
                <a:cs typeface="Bookman Old Style"/>
                <a:sym typeface="Bookman Old Style"/>
              </a:rPr>
              <a:t>Design a lightweight robotic arm in SolidWorks suitable for laparoscopic surgery.</a:t>
            </a:r>
            <a:endParaRPr sz="2800">
              <a:solidFill>
                <a:srgbClr val="002060"/>
              </a:solidFill>
              <a:latin typeface="Bookman Old Style"/>
              <a:ea typeface="Bookman Old Style"/>
              <a:cs typeface="Bookman Old Style"/>
              <a:sym typeface="Bookman Old Style"/>
            </a:endParaRPr>
          </a:p>
          <a:p>
            <a:pPr indent="-406400" lvl="1" marL="914400" marR="0" rtl="0" algn="l">
              <a:lnSpc>
                <a:spcPct val="90000"/>
              </a:lnSpc>
              <a:spcBef>
                <a:spcPts val="1001"/>
              </a:spcBef>
              <a:spcAft>
                <a:spcPts val="0"/>
              </a:spcAft>
              <a:buClr>
                <a:srgbClr val="002060"/>
              </a:buClr>
              <a:buSzPts val="2800"/>
              <a:buFont typeface="Arial"/>
              <a:buChar char="○"/>
            </a:pPr>
            <a:r>
              <a:rPr lang="en-IN" sz="2800">
                <a:solidFill>
                  <a:srgbClr val="002060"/>
                </a:solidFill>
                <a:latin typeface="Bookman Old Style"/>
                <a:ea typeface="Bookman Old Style"/>
                <a:cs typeface="Bookman Old Style"/>
                <a:sym typeface="Bookman Old Style"/>
              </a:rPr>
              <a:t>3D print the arm.</a:t>
            </a:r>
            <a:endParaRPr sz="2800">
              <a:solidFill>
                <a:srgbClr val="002060"/>
              </a:solidFill>
              <a:latin typeface="Bookman Old Style"/>
              <a:ea typeface="Bookman Old Style"/>
              <a:cs typeface="Bookman Old Style"/>
              <a:sym typeface="Bookman Old Style"/>
            </a:endParaRPr>
          </a:p>
          <a:p>
            <a:pPr indent="-406400" lvl="1" marL="914400" marR="0" rtl="0" algn="l">
              <a:lnSpc>
                <a:spcPct val="90000"/>
              </a:lnSpc>
              <a:spcBef>
                <a:spcPts val="1001"/>
              </a:spcBef>
              <a:spcAft>
                <a:spcPts val="0"/>
              </a:spcAft>
              <a:buClr>
                <a:srgbClr val="002060"/>
              </a:buClr>
              <a:buSzPts val="2800"/>
              <a:buFont typeface="Arial"/>
              <a:buChar char="○"/>
            </a:pPr>
            <a:r>
              <a:rPr lang="en-IN" sz="2800">
                <a:solidFill>
                  <a:srgbClr val="002060"/>
                </a:solidFill>
                <a:latin typeface="Bookman Old Style"/>
                <a:ea typeface="Bookman Old Style"/>
                <a:cs typeface="Bookman Old Style"/>
                <a:sym typeface="Bookman Old Style"/>
              </a:rPr>
              <a:t>Integrate servo motors for precise and stable movement of laparoscopic instruments.</a:t>
            </a:r>
            <a:endParaRPr sz="2800">
              <a:solidFill>
                <a:srgbClr val="002060"/>
              </a:solidFill>
              <a:latin typeface="Bookman Old Style"/>
              <a:ea typeface="Bookman Old Style"/>
              <a:cs typeface="Bookman Old Style"/>
              <a:sym typeface="Bookman Old Style"/>
            </a:endParaRPr>
          </a:p>
          <a:p>
            <a:pPr indent="-406400" lvl="1" marL="914400" marR="0" rtl="0" algn="l">
              <a:lnSpc>
                <a:spcPct val="90000"/>
              </a:lnSpc>
              <a:spcBef>
                <a:spcPts val="1001"/>
              </a:spcBef>
              <a:spcAft>
                <a:spcPts val="0"/>
              </a:spcAft>
              <a:buClr>
                <a:srgbClr val="002060"/>
              </a:buClr>
              <a:buSzPts val="2800"/>
              <a:buFont typeface="Arial"/>
              <a:buChar char="○"/>
            </a:pPr>
            <a:r>
              <a:rPr lang="en-IN" sz="2800">
                <a:solidFill>
                  <a:srgbClr val="002060"/>
                </a:solidFill>
                <a:latin typeface="Bookman Old Style"/>
                <a:ea typeface="Bookman Old Style"/>
                <a:cs typeface="Bookman Old Style"/>
                <a:sym typeface="Bookman Old Style"/>
              </a:rPr>
              <a:t>Develop a simple control system for real-time adjustments during surgery.</a:t>
            </a:r>
            <a:endParaRPr sz="2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Calibri"/>
              <a:ea typeface="Calibri"/>
              <a:cs typeface="Calibri"/>
              <a:sym typeface="Calibri"/>
            </a:endParaRPr>
          </a:p>
        </p:txBody>
      </p:sp>
      <p:sp>
        <p:nvSpPr>
          <p:cNvPr id="167" name="Google Shape;167;p26"/>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68" name="Google Shape;168;p26"/>
          <p:cNvSpPr/>
          <p:nvPr/>
        </p:nvSpPr>
        <p:spPr>
          <a:xfrm>
            <a:off x="2191320" y="0"/>
            <a:ext cx="8146080" cy="103248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Objectives</a:t>
            </a:r>
            <a:endParaRPr b="0" i="0" sz="40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nvSpPr>
        <p:spPr>
          <a:xfrm>
            <a:off x="821625" y="1229575"/>
            <a:ext cx="9781200" cy="30282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1001"/>
              </a:spcBef>
              <a:spcAft>
                <a:spcPts val="0"/>
              </a:spcAft>
              <a:buClr>
                <a:srgbClr val="002060"/>
              </a:buClr>
              <a:buSzPts val="2800"/>
              <a:buChar char="•"/>
            </a:pPr>
            <a:r>
              <a:rPr b="1" lang="en-IN" sz="2800">
                <a:solidFill>
                  <a:srgbClr val="002060"/>
                </a:solidFill>
                <a:latin typeface="Bookman Old Style"/>
                <a:ea typeface="Bookman Old Style"/>
                <a:cs typeface="Bookman Old Style"/>
                <a:sym typeface="Bookman Old Style"/>
              </a:rPr>
              <a:t>Expected Contributions to the Field: </a:t>
            </a:r>
            <a:r>
              <a:rPr lang="en-IN" sz="2800">
                <a:solidFill>
                  <a:srgbClr val="002060"/>
                </a:solidFill>
                <a:latin typeface="Bookman Old Style"/>
                <a:ea typeface="Bookman Old Style"/>
                <a:cs typeface="Bookman Old Style"/>
                <a:sym typeface="Bookman Old Style"/>
              </a:rPr>
              <a:t>This project aims to enhance the stability and precision of laparoscopic surgeries, reduce the physical burden on surgical teams, and pave the way for affordable, customizable robotic support systems in operating rooms.</a:t>
            </a:r>
            <a:endParaRPr sz="2800">
              <a:solidFill>
                <a:srgbClr val="002060"/>
              </a:solidFill>
              <a:latin typeface="Bookman Old Style"/>
              <a:ea typeface="Bookman Old Style"/>
              <a:cs typeface="Bookman Old Style"/>
              <a:sym typeface="Bookman Old Style"/>
            </a:endParaRPr>
          </a:p>
          <a:p>
            <a:pPr indent="0" lvl="0" marL="45720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nvSpPr>
        <p:spPr>
          <a:xfrm>
            <a:off x="436297" y="1199425"/>
            <a:ext cx="11841900" cy="5277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2060"/>
              </a:buClr>
              <a:buSzPts val="2800"/>
              <a:buFont typeface="Arial"/>
              <a:buChar char="•"/>
            </a:pPr>
            <a:r>
              <a:rPr b="1" i="0" lang="en-IN" sz="2800" u="none" cap="none" strike="noStrike">
                <a:solidFill>
                  <a:srgbClr val="002060"/>
                </a:solidFill>
                <a:latin typeface="Bookman Old Style"/>
                <a:ea typeface="Bookman Old Style"/>
                <a:cs typeface="Bookman Old Style"/>
                <a:sym typeface="Bookman Old Style"/>
              </a:rPr>
              <a:t>Design: </a:t>
            </a:r>
            <a:r>
              <a:rPr lang="en-IN" sz="2600">
                <a:solidFill>
                  <a:srgbClr val="002060"/>
                </a:solidFill>
                <a:latin typeface="Bookman Old Style"/>
                <a:ea typeface="Bookman Old Style"/>
                <a:cs typeface="Bookman Old Style"/>
                <a:sym typeface="Bookman Old Style"/>
              </a:rPr>
              <a:t>We will follow a qualitative approach, which means our focus will be on understanding and meeting the real needs of surgeons during laparoscopic surgery. </a:t>
            </a:r>
            <a:endParaRPr sz="2600">
              <a:solidFill>
                <a:srgbClr val="002060"/>
              </a:solidFill>
              <a:latin typeface="Bookman Old Style"/>
              <a:ea typeface="Bookman Old Style"/>
              <a:cs typeface="Bookman Old Style"/>
              <a:sym typeface="Bookman Old Style"/>
            </a:endParaRPr>
          </a:p>
          <a:p>
            <a:pPr indent="-228600" lvl="0" marL="228600" marR="0" rtl="0" algn="l">
              <a:lnSpc>
                <a:spcPct val="90000"/>
              </a:lnSpc>
              <a:spcBef>
                <a:spcPts val="0"/>
              </a:spcBef>
              <a:spcAft>
                <a:spcPts val="0"/>
              </a:spcAft>
              <a:buClr>
                <a:srgbClr val="002060"/>
              </a:buClr>
              <a:buSzPts val="2800"/>
              <a:buFont typeface="Arial"/>
              <a:buChar char="•"/>
            </a:pPr>
            <a:r>
              <a:rPr lang="en-IN" sz="2600">
                <a:solidFill>
                  <a:srgbClr val="002060"/>
                </a:solidFill>
                <a:latin typeface="Bookman Old Style"/>
                <a:ea typeface="Bookman Old Style"/>
                <a:cs typeface="Bookman Old Style"/>
                <a:sym typeface="Bookman Old Style"/>
              </a:rPr>
              <a:t>Instead of working only with numbers and formulas, we will design, build, and test the robotic arm based on important factors like how steady the arm holds the instruments, how easy it is to control the movements using buttons, and how accurately the arm positions the tools.</a:t>
            </a:r>
            <a:endParaRPr sz="2600">
              <a:solidFill>
                <a:srgbClr val="002060"/>
              </a:solidFill>
              <a:latin typeface="Bookman Old Style"/>
              <a:ea typeface="Bookman Old Style"/>
              <a:cs typeface="Bookman Old Style"/>
              <a:sym typeface="Bookman Old Style"/>
            </a:endParaRPr>
          </a:p>
          <a:p>
            <a:pPr indent="-228600" lvl="0" marL="228600" marR="0" rtl="0" algn="l">
              <a:lnSpc>
                <a:spcPct val="90000"/>
              </a:lnSpc>
              <a:spcBef>
                <a:spcPts val="0"/>
              </a:spcBef>
              <a:spcAft>
                <a:spcPts val="0"/>
              </a:spcAft>
              <a:buClr>
                <a:srgbClr val="002060"/>
              </a:buClr>
              <a:buSzPts val="2800"/>
              <a:buFont typeface="Arial"/>
              <a:buChar char="•"/>
            </a:pPr>
            <a:r>
              <a:rPr lang="en-IN" sz="2600">
                <a:solidFill>
                  <a:srgbClr val="002060"/>
                </a:solidFill>
                <a:latin typeface="Bookman Old Style"/>
                <a:ea typeface="Bookman Old Style"/>
                <a:cs typeface="Bookman Old Style"/>
                <a:sym typeface="Bookman Old Style"/>
              </a:rPr>
              <a:t>Throughout the process, we will make improvements by observing how the robotic arm performs in each </a:t>
            </a:r>
            <a:r>
              <a:rPr lang="en-IN" sz="2600">
                <a:solidFill>
                  <a:srgbClr val="002060"/>
                </a:solidFill>
                <a:latin typeface="Bookman Old Style"/>
                <a:ea typeface="Bookman Old Style"/>
                <a:cs typeface="Bookman Old Style"/>
                <a:sym typeface="Bookman Old Style"/>
              </a:rPr>
              <a:t>particular</a:t>
            </a:r>
            <a:r>
              <a:rPr lang="en-IN" sz="2600">
                <a:solidFill>
                  <a:srgbClr val="002060"/>
                </a:solidFill>
                <a:latin typeface="Bookman Old Style"/>
                <a:ea typeface="Bookman Old Style"/>
                <a:cs typeface="Bookman Old Style"/>
                <a:sym typeface="Bookman Old Style"/>
              </a:rPr>
              <a:t> joint and also the end effector.</a:t>
            </a:r>
            <a:endParaRPr sz="26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0"/>
              </a:spcBef>
              <a:spcAft>
                <a:spcPts val="0"/>
              </a:spcAft>
              <a:buNone/>
            </a:pPr>
            <a:r>
              <a:t/>
            </a:r>
            <a:endParaRPr sz="2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p:txBody>
      </p:sp>
      <p:sp>
        <p:nvSpPr>
          <p:cNvPr id="180" name="Google Shape;180;p28"/>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81" name="Google Shape;181;p28"/>
          <p:cNvSpPr/>
          <p:nvPr/>
        </p:nvSpPr>
        <p:spPr>
          <a:xfrm>
            <a:off x="2284200" y="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Methodology</a:t>
            </a:r>
            <a:endParaRPr b="0" i="0" sz="40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nvSpPr>
        <p:spPr>
          <a:xfrm>
            <a:off x="555100" y="1299825"/>
            <a:ext cx="10778400" cy="4710300"/>
          </a:xfrm>
          <a:prstGeom prst="rect">
            <a:avLst/>
          </a:prstGeom>
          <a:noFill/>
          <a:ln>
            <a:noFill/>
          </a:ln>
        </p:spPr>
        <p:txBody>
          <a:bodyPr anchorCtr="0" anchor="t" bIns="91425" lIns="91425" spcFirstLastPara="1" rIns="91425" wrap="square" tIns="91425">
            <a:spAutoFit/>
          </a:bodyPr>
          <a:lstStyle/>
          <a:p>
            <a:pPr indent="-247650" lvl="0" marL="228600" rtl="0" algn="l">
              <a:lnSpc>
                <a:spcPct val="90000"/>
              </a:lnSpc>
              <a:spcBef>
                <a:spcPts val="1001"/>
              </a:spcBef>
              <a:spcAft>
                <a:spcPts val="0"/>
              </a:spcAft>
              <a:buClr>
                <a:srgbClr val="002060"/>
              </a:buClr>
              <a:buSzPts val="3100"/>
              <a:buChar char="•"/>
            </a:pPr>
            <a:r>
              <a:rPr b="1" lang="en-IN" sz="3100">
                <a:solidFill>
                  <a:srgbClr val="002060"/>
                </a:solidFill>
                <a:latin typeface="Bookman Old Style"/>
                <a:ea typeface="Bookman Old Style"/>
                <a:cs typeface="Bookman Old Style"/>
                <a:sym typeface="Bookman Old Style"/>
              </a:rPr>
              <a:t>Data Collectinon Methods: </a:t>
            </a:r>
            <a:endParaRPr b="1" sz="3100">
              <a:solidFill>
                <a:srgbClr val="002060"/>
              </a:solidFill>
              <a:latin typeface="Bookman Old Style"/>
              <a:ea typeface="Bookman Old Style"/>
              <a:cs typeface="Bookman Old Style"/>
              <a:sym typeface="Bookman Old Style"/>
            </a:endParaRPr>
          </a:p>
          <a:p>
            <a:pPr indent="-488950" lvl="1" marL="914400" rtl="0" algn="l">
              <a:lnSpc>
                <a:spcPct val="60000"/>
              </a:lnSpc>
              <a:spcBef>
                <a:spcPts val="1001"/>
              </a:spcBef>
              <a:spcAft>
                <a:spcPts val="0"/>
              </a:spcAft>
              <a:buClr>
                <a:srgbClr val="002060"/>
              </a:buClr>
              <a:buSzPts val="4100"/>
              <a:buChar char="○"/>
            </a:pPr>
            <a:r>
              <a:rPr b="1" lang="en-IN" sz="2400">
                <a:solidFill>
                  <a:srgbClr val="002060"/>
                </a:solidFill>
                <a:latin typeface="Bookman Old Style"/>
                <a:ea typeface="Bookman Old Style"/>
                <a:cs typeface="Bookman Old Style"/>
                <a:sym typeface="Bookman Old Style"/>
              </a:rPr>
              <a:t>Literature Review</a:t>
            </a:r>
            <a:r>
              <a:rPr lang="en-IN" sz="2400">
                <a:solidFill>
                  <a:srgbClr val="002060"/>
                </a:solidFill>
                <a:latin typeface="Bookman Old Style"/>
                <a:ea typeface="Bookman Old Style"/>
                <a:cs typeface="Bookman Old Style"/>
                <a:sym typeface="Bookman Old Style"/>
              </a:rPr>
              <a:t>: Existing research studies on robotic arms in surgery to understand challenges and trends.(source: Research Papers, Youtube videos,Blogs etc)</a:t>
            </a:r>
            <a:endParaRPr sz="2400">
              <a:solidFill>
                <a:srgbClr val="002060"/>
              </a:solidFill>
              <a:latin typeface="Bookman Old Style"/>
              <a:ea typeface="Bookman Old Style"/>
              <a:cs typeface="Bookman Old Style"/>
              <a:sym typeface="Bookman Old Style"/>
            </a:endParaRPr>
          </a:p>
          <a:p>
            <a:pPr indent="-488950" lvl="1" marL="914400" rtl="0" algn="l">
              <a:lnSpc>
                <a:spcPct val="60000"/>
              </a:lnSpc>
              <a:spcBef>
                <a:spcPts val="1001"/>
              </a:spcBef>
              <a:spcAft>
                <a:spcPts val="0"/>
              </a:spcAft>
              <a:buClr>
                <a:srgbClr val="002060"/>
              </a:buClr>
              <a:buSzPts val="4100"/>
              <a:buChar char="○"/>
            </a:pPr>
            <a:r>
              <a:rPr b="1" lang="en-IN" sz="2400">
                <a:solidFill>
                  <a:srgbClr val="002060"/>
                </a:solidFill>
                <a:latin typeface="Bookman Old Style"/>
                <a:ea typeface="Bookman Old Style"/>
                <a:cs typeface="Bookman Old Style"/>
                <a:sym typeface="Bookman Old Style"/>
              </a:rPr>
              <a:t>Simulated Testing</a:t>
            </a:r>
            <a:r>
              <a:rPr lang="en-IN" sz="2400">
                <a:solidFill>
                  <a:srgbClr val="002060"/>
                </a:solidFill>
                <a:latin typeface="Bookman Old Style"/>
                <a:ea typeface="Bookman Old Style"/>
                <a:cs typeface="Bookman Old Style"/>
                <a:sym typeface="Bookman Old Style"/>
              </a:rPr>
              <a:t>: Test your robotic arm in a virtual or controlled environment for performance data.(softwares used:SolidWorks,Robo DK etc)</a:t>
            </a:r>
            <a:endParaRPr sz="2400">
              <a:solidFill>
                <a:srgbClr val="002060"/>
              </a:solidFill>
              <a:latin typeface="Bookman Old Style"/>
              <a:ea typeface="Bookman Old Style"/>
              <a:cs typeface="Bookman Old Style"/>
              <a:sym typeface="Bookman Old Style"/>
            </a:endParaRPr>
          </a:p>
          <a:p>
            <a:pPr indent="-488950" lvl="1" marL="914400" rtl="0" algn="l">
              <a:lnSpc>
                <a:spcPct val="60000"/>
              </a:lnSpc>
              <a:spcBef>
                <a:spcPts val="1001"/>
              </a:spcBef>
              <a:spcAft>
                <a:spcPts val="0"/>
              </a:spcAft>
              <a:buClr>
                <a:srgbClr val="002060"/>
              </a:buClr>
              <a:buSzPts val="4100"/>
              <a:buChar char="○"/>
            </a:pPr>
            <a:r>
              <a:rPr b="1" lang="en-IN" sz="2400">
                <a:solidFill>
                  <a:srgbClr val="002060"/>
                </a:solidFill>
                <a:latin typeface="Bookman Old Style"/>
                <a:ea typeface="Bookman Old Style"/>
                <a:cs typeface="Bookman Old Style"/>
                <a:sym typeface="Bookman Old Style"/>
              </a:rPr>
              <a:t>Prototype Testing</a:t>
            </a:r>
            <a:r>
              <a:rPr lang="en-IN" sz="2400">
                <a:solidFill>
                  <a:srgbClr val="002060"/>
                </a:solidFill>
                <a:latin typeface="Bookman Old Style"/>
                <a:ea typeface="Bookman Old Style"/>
                <a:cs typeface="Bookman Old Style"/>
                <a:sym typeface="Bookman Old Style"/>
              </a:rPr>
              <a:t>: Test the 3D printed arm in real-world scenarios to gather data on precision and stability.</a:t>
            </a:r>
            <a:endParaRPr sz="2400">
              <a:solidFill>
                <a:srgbClr val="002060"/>
              </a:solidFill>
              <a:latin typeface="Bookman Old Style"/>
              <a:ea typeface="Bookman Old Style"/>
              <a:cs typeface="Bookman Old Style"/>
              <a:sym typeface="Bookman Old Style"/>
            </a:endParaRPr>
          </a:p>
          <a:p>
            <a:pPr indent="-488950" lvl="1" marL="914400" rtl="0" algn="l">
              <a:lnSpc>
                <a:spcPct val="60000"/>
              </a:lnSpc>
              <a:spcBef>
                <a:spcPts val="1001"/>
              </a:spcBef>
              <a:spcAft>
                <a:spcPts val="0"/>
              </a:spcAft>
              <a:buClr>
                <a:srgbClr val="002060"/>
              </a:buClr>
              <a:buSzPts val="4100"/>
              <a:buChar char="○"/>
            </a:pPr>
            <a:r>
              <a:rPr b="1" lang="en-IN" sz="2400">
                <a:solidFill>
                  <a:srgbClr val="002060"/>
                </a:solidFill>
                <a:latin typeface="Bookman Old Style"/>
                <a:ea typeface="Bookman Old Style"/>
                <a:cs typeface="Bookman Old Style"/>
                <a:sym typeface="Bookman Old Style"/>
              </a:rPr>
              <a:t>Observational Studies</a:t>
            </a:r>
            <a:r>
              <a:rPr lang="en-IN" sz="2400">
                <a:solidFill>
                  <a:srgbClr val="002060"/>
                </a:solidFill>
                <a:latin typeface="Bookman Old Style"/>
                <a:ea typeface="Bookman Old Style"/>
                <a:cs typeface="Bookman Old Style"/>
                <a:sym typeface="Bookman Old Style"/>
              </a:rPr>
              <a:t>: Observe existing robotic systems to note their effectiveness and limitations.(softwares used:MATLAB Simulink)</a:t>
            </a:r>
            <a:endParaRPr sz="2400">
              <a:solidFill>
                <a:srgbClr val="002060"/>
              </a:solidFill>
              <a:latin typeface="Bookman Old Style"/>
              <a:ea typeface="Bookman Old Style"/>
              <a:cs typeface="Bookman Old Style"/>
              <a:sym typeface="Bookman Old Style"/>
            </a:endParaRPr>
          </a:p>
          <a:p>
            <a:pPr indent="0" lvl="0" marL="0" rtl="0" algn="l">
              <a:lnSpc>
                <a:spcPct val="90000"/>
              </a:lnSpc>
              <a:spcBef>
                <a:spcPts val="1001"/>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833400" y="1173575"/>
            <a:ext cx="8782200" cy="58314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1001"/>
              </a:spcBef>
              <a:spcAft>
                <a:spcPts val="0"/>
              </a:spcAft>
              <a:buClr>
                <a:srgbClr val="002060"/>
              </a:buClr>
              <a:buSzPts val="2800"/>
              <a:buChar char="•"/>
            </a:pPr>
            <a:r>
              <a:rPr b="1" lang="en-IN" sz="2800">
                <a:solidFill>
                  <a:srgbClr val="002060"/>
                </a:solidFill>
                <a:latin typeface="Bookman Old Style"/>
                <a:ea typeface="Bookman Old Style"/>
                <a:cs typeface="Bookman Old Style"/>
                <a:sym typeface="Bookman Old Style"/>
              </a:rPr>
              <a:t>Data Analysis Techniques:</a:t>
            </a:r>
            <a:endParaRPr b="1" sz="2800">
              <a:solidFill>
                <a:srgbClr val="002060"/>
              </a:solidFill>
              <a:latin typeface="Bookman Old Style"/>
              <a:ea typeface="Bookman Old Style"/>
              <a:cs typeface="Bookman Old Style"/>
              <a:sym typeface="Bookman Old Style"/>
            </a:endParaRPr>
          </a:p>
          <a:p>
            <a:pPr indent="-457200" lvl="1" marL="914400" rtl="0" algn="l">
              <a:lnSpc>
                <a:spcPct val="90000"/>
              </a:lnSpc>
              <a:spcBef>
                <a:spcPts val="1001"/>
              </a:spcBef>
              <a:spcAft>
                <a:spcPts val="0"/>
              </a:spcAft>
              <a:buClr>
                <a:srgbClr val="002060"/>
              </a:buClr>
              <a:buSzPts val="3600"/>
              <a:buChar char="○"/>
            </a:pPr>
            <a:r>
              <a:rPr b="1" lang="en-IN" sz="1900">
                <a:solidFill>
                  <a:srgbClr val="002060"/>
                </a:solidFill>
                <a:latin typeface="Bookman Old Style"/>
                <a:ea typeface="Bookman Old Style"/>
                <a:cs typeface="Bookman Old Style"/>
                <a:sym typeface="Bookman Old Style"/>
              </a:rPr>
              <a:t>Statistical Analysis</a:t>
            </a:r>
            <a:r>
              <a:rPr lang="en-IN" sz="1900">
                <a:solidFill>
                  <a:srgbClr val="002060"/>
                </a:solidFill>
                <a:latin typeface="Bookman Old Style"/>
                <a:ea typeface="Bookman Old Style"/>
                <a:cs typeface="Bookman Old Style"/>
                <a:sym typeface="Bookman Old Style"/>
              </a:rPr>
              <a:t>: Analyze survey and experiment data for patterns and trends.(software tools:Robo DK)</a:t>
            </a:r>
            <a:endParaRPr sz="1900">
              <a:solidFill>
                <a:srgbClr val="002060"/>
              </a:solidFill>
              <a:latin typeface="Bookman Old Style"/>
              <a:ea typeface="Bookman Old Style"/>
              <a:cs typeface="Bookman Old Style"/>
              <a:sym typeface="Bookman Old Style"/>
            </a:endParaRPr>
          </a:p>
          <a:p>
            <a:pPr indent="-457200" lvl="1" marL="914400" rtl="0" algn="l">
              <a:lnSpc>
                <a:spcPct val="90000"/>
              </a:lnSpc>
              <a:spcBef>
                <a:spcPts val="1001"/>
              </a:spcBef>
              <a:spcAft>
                <a:spcPts val="0"/>
              </a:spcAft>
              <a:buClr>
                <a:srgbClr val="002060"/>
              </a:buClr>
              <a:buSzPts val="3600"/>
              <a:buChar char="○"/>
            </a:pPr>
            <a:r>
              <a:rPr b="1" lang="en-IN" sz="1900">
                <a:solidFill>
                  <a:srgbClr val="002060"/>
                </a:solidFill>
                <a:latin typeface="Bookman Old Style"/>
                <a:ea typeface="Bookman Old Style"/>
                <a:cs typeface="Bookman Old Style"/>
                <a:sym typeface="Bookman Old Style"/>
              </a:rPr>
              <a:t>Performance Analysis</a:t>
            </a:r>
            <a:r>
              <a:rPr lang="en-IN" sz="1900">
                <a:solidFill>
                  <a:srgbClr val="002060"/>
                </a:solidFill>
                <a:latin typeface="Bookman Old Style"/>
                <a:ea typeface="Bookman Old Style"/>
                <a:cs typeface="Bookman Old Style"/>
                <a:sym typeface="Bookman Old Style"/>
              </a:rPr>
              <a:t>: Evaluate the arm's effectiveness based on task completion and feedback.(software:MATLAB Simulink)</a:t>
            </a:r>
            <a:endParaRPr sz="1900">
              <a:solidFill>
                <a:srgbClr val="002060"/>
              </a:solidFill>
              <a:latin typeface="Bookman Old Style"/>
              <a:ea typeface="Bookman Old Style"/>
              <a:cs typeface="Bookman Old Style"/>
              <a:sym typeface="Bookman Old Style"/>
            </a:endParaRPr>
          </a:p>
          <a:p>
            <a:pPr indent="-457200" lvl="1" marL="914400" rtl="0" algn="l">
              <a:lnSpc>
                <a:spcPct val="90000"/>
              </a:lnSpc>
              <a:spcBef>
                <a:spcPts val="1001"/>
              </a:spcBef>
              <a:spcAft>
                <a:spcPts val="0"/>
              </a:spcAft>
              <a:buClr>
                <a:srgbClr val="002060"/>
              </a:buClr>
              <a:buSzPts val="3600"/>
              <a:buChar char="○"/>
            </a:pPr>
            <a:r>
              <a:rPr b="1" lang="en-IN" sz="1900">
                <a:solidFill>
                  <a:srgbClr val="002060"/>
                </a:solidFill>
                <a:latin typeface="Bookman Old Style"/>
                <a:ea typeface="Bookman Old Style"/>
                <a:cs typeface="Bookman Old Style"/>
                <a:sym typeface="Bookman Old Style"/>
              </a:rPr>
              <a:t>Comparative Analysis</a:t>
            </a:r>
            <a:r>
              <a:rPr lang="en-IN" sz="1900">
                <a:solidFill>
                  <a:srgbClr val="002060"/>
                </a:solidFill>
                <a:latin typeface="Bookman Old Style"/>
                <a:ea typeface="Bookman Old Style"/>
                <a:cs typeface="Bookman Old Style"/>
                <a:sym typeface="Bookman Old Style"/>
              </a:rPr>
              <a:t>: Compare the performance of the 3D printed robotic arm with assembled arm in various software platforms to identify areas of improvements.</a:t>
            </a:r>
            <a:endParaRPr sz="1900">
              <a:solidFill>
                <a:schemeClr val="dk1"/>
              </a:solidFill>
              <a:latin typeface="Bookman Old Style"/>
              <a:ea typeface="Bookman Old Style"/>
              <a:cs typeface="Bookman Old Style"/>
              <a:sym typeface="Bookman Old Style"/>
            </a:endParaRPr>
          </a:p>
          <a:p>
            <a:pPr indent="-457200" lvl="1" marL="914400" rtl="0" algn="l">
              <a:lnSpc>
                <a:spcPct val="90000"/>
              </a:lnSpc>
              <a:spcBef>
                <a:spcPts val="1001"/>
              </a:spcBef>
              <a:spcAft>
                <a:spcPts val="0"/>
              </a:spcAft>
              <a:buClr>
                <a:srgbClr val="002060"/>
              </a:buClr>
              <a:buSzPts val="3600"/>
              <a:buChar char="○"/>
            </a:pPr>
            <a:r>
              <a:rPr b="1" lang="en-IN" sz="1900">
                <a:solidFill>
                  <a:srgbClr val="002060"/>
                </a:solidFill>
                <a:latin typeface="Bookman Old Style"/>
                <a:ea typeface="Bookman Old Style"/>
                <a:cs typeface="Bookman Old Style"/>
                <a:sym typeface="Bookman Old Style"/>
              </a:rPr>
              <a:t>Failure Mode Analysis</a:t>
            </a:r>
            <a:r>
              <a:rPr lang="en-IN" sz="1900">
                <a:solidFill>
                  <a:srgbClr val="002060"/>
                </a:solidFill>
                <a:latin typeface="Bookman Old Style"/>
                <a:ea typeface="Bookman Old Style"/>
                <a:cs typeface="Bookman Old Style"/>
                <a:sym typeface="Bookman Old Style"/>
              </a:rPr>
              <a:t>: Analyze potential failure points during testing to understand risks and areas where the design needs reinforcement.(Compare results/data from softwares and 3D printed model to identify areas of potential failures)</a:t>
            </a:r>
            <a:endParaRPr sz="1900">
              <a:solidFill>
                <a:srgbClr val="002060"/>
              </a:solidFill>
              <a:latin typeface="Bookman Old Style"/>
              <a:ea typeface="Bookman Old Style"/>
              <a:cs typeface="Bookman Old Style"/>
              <a:sym typeface="Bookman Old Style"/>
            </a:endParaRPr>
          </a:p>
          <a:p>
            <a:pPr indent="0" lvl="0" marL="457200" rtl="0" algn="l">
              <a:lnSpc>
                <a:spcPct val="90000"/>
              </a:lnSpc>
              <a:spcBef>
                <a:spcPts val="1001"/>
              </a:spcBef>
              <a:spcAft>
                <a:spcPts val="0"/>
              </a:spcAft>
              <a:buNone/>
            </a:pPr>
            <a:r>
              <a:t/>
            </a:r>
            <a:endParaRPr sz="1900">
              <a:solidFill>
                <a:srgbClr val="002060"/>
              </a:solidFill>
              <a:latin typeface="Bookman Old Style"/>
              <a:ea typeface="Bookman Old Style"/>
              <a:cs typeface="Bookman Old Style"/>
              <a:sym typeface="Bookman Old Style"/>
            </a:endParaRPr>
          </a:p>
          <a:p>
            <a:pPr indent="0" lvl="0" marL="457200" rtl="0" algn="l">
              <a:lnSpc>
                <a:spcPct val="90000"/>
              </a:lnSpc>
              <a:spcBef>
                <a:spcPts val="1001"/>
              </a:spcBef>
              <a:spcAft>
                <a:spcPts val="0"/>
              </a:spcAft>
              <a:buNone/>
            </a:pPr>
            <a:r>
              <a:t/>
            </a:r>
            <a:endParaRPr b="1" sz="2800">
              <a:solidFill>
                <a:srgbClr val="002060"/>
              </a:solidFill>
              <a:latin typeface="Bookman Old Style"/>
              <a:ea typeface="Bookman Old Style"/>
              <a:cs typeface="Bookman Old Style"/>
              <a:sym typeface="Bookman Old Sty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230325" y="1063575"/>
            <a:ext cx="13685700" cy="5663700"/>
          </a:xfrm>
          <a:prstGeom prst="rect">
            <a:avLst/>
          </a:prstGeom>
          <a:noFill/>
          <a:ln>
            <a:noFill/>
          </a:ln>
        </p:spPr>
        <p:txBody>
          <a:bodyPr anchorCtr="0" anchor="t" bIns="45700" lIns="91425" spcFirstLastPara="1" rIns="91425" wrap="square" tIns="45700">
            <a:normAutofit fontScale="47500" lnSpcReduction="10000"/>
          </a:bodyPr>
          <a:lstStyle/>
          <a:p>
            <a:pPr indent="-176615" lvl="0" marL="228600" marR="0" rtl="0" algn="l">
              <a:lnSpc>
                <a:spcPct val="90000"/>
              </a:lnSpc>
              <a:spcBef>
                <a:spcPts val="0"/>
              </a:spcBef>
              <a:spcAft>
                <a:spcPts val="0"/>
              </a:spcAft>
              <a:buClr>
                <a:srgbClr val="002060"/>
              </a:buClr>
              <a:buSzPct val="100000"/>
              <a:buFont typeface="Arial"/>
              <a:buChar char="•"/>
            </a:pPr>
            <a:r>
              <a:rPr b="1" lang="en-IN" sz="4171">
                <a:solidFill>
                  <a:srgbClr val="002060"/>
                </a:solidFill>
                <a:latin typeface="Bookman Old Style"/>
                <a:ea typeface="Bookman Old Style"/>
                <a:cs typeface="Bookman Old Style"/>
                <a:sym typeface="Bookman Old Style"/>
              </a:rPr>
              <a:t>Tools and Resources Used</a:t>
            </a:r>
            <a:r>
              <a:rPr b="1" i="0" lang="en-IN" sz="4171" u="none" cap="none" strike="noStrike">
                <a:solidFill>
                  <a:srgbClr val="002060"/>
                </a:solidFill>
                <a:latin typeface="Bookman Old Style"/>
                <a:ea typeface="Bookman Old Style"/>
                <a:cs typeface="Bookman Old Style"/>
                <a:sym typeface="Bookman Old Style"/>
              </a:rPr>
              <a:t>: </a:t>
            </a:r>
            <a:endParaRPr sz="4171">
              <a:latin typeface="Calibri"/>
              <a:ea typeface="Calibri"/>
              <a:cs typeface="Calibri"/>
              <a:sym typeface="Calibri"/>
            </a:endParaRPr>
          </a:p>
          <a:p>
            <a:pPr indent="0" lvl="0" marL="457200" rtl="0" algn="l">
              <a:lnSpc>
                <a:spcPct val="115000"/>
              </a:lnSpc>
              <a:spcBef>
                <a:spcPts val="1200"/>
              </a:spcBef>
              <a:spcAft>
                <a:spcPts val="0"/>
              </a:spcAft>
              <a:buNone/>
            </a:pPr>
            <a:r>
              <a:rPr b="1" lang="en-IN" sz="2653">
                <a:solidFill>
                  <a:srgbClr val="002060"/>
                </a:solidFill>
                <a:latin typeface="Bookman Old Style"/>
                <a:ea typeface="Bookman Old Style"/>
                <a:cs typeface="Bookman Old Style"/>
                <a:sym typeface="Bookman Old Style"/>
              </a:rPr>
              <a:t>Mechanical Tools for simulation:</a:t>
            </a:r>
            <a:endParaRPr b="1"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120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CAD Software</a:t>
            </a:r>
            <a:r>
              <a:rPr lang="en-IN" sz="2653">
                <a:solidFill>
                  <a:srgbClr val="002060"/>
                </a:solidFill>
                <a:latin typeface="Bookman Old Style"/>
                <a:ea typeface="Bookman Old Style"/>
                <a:cs typeface="Bookman Old Style"/>
                <a:sym typeface="Bookman Old Style"/>
              </a:rPr>
              <a:t> (like SolidWorks,Solid EDGE) – for designing the robotic arm.</a:t>
            </a:r>
            <a:endParaRPr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3D Printer </a:t>
            </a:r>
            <a:r>
              <a:rPr lang="en-IN" sz="2653">
                <a:solidFill>
                  <a:srgbClr val="002060"/>
                </a:solidFill>
                <a:latin typeface="Bookman Old Style"/>
                <a:ea typeface="Bookman Old Style"/>
                <a:cs typeface="Bookman Old Style"/>
                <a:sym typeface="Bookman Old Style"/>
              </a:rPr>
              <a:t>– to print parts individually</a:t>
            </a:r>
            <a:endParaRPr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Font typeface="Bookman Old Style"/>
              <a:buChar char="●"/>
            </a:pPr>
            <a:r>
              <a:rPr b="1" lang="en-IN" sz="2653">
                <a:solidFill>
                  <a:srgbClr val="002060"/>
                </a:solidFill>
                <a:latin typeface="Bookman Old Style"/>
                <a:ea typeface="Bookman Old Style"/>
                <a:cs typeface="Bookman Old Style"/>
                <a:sym typeface="Bookman Old Style"/>
              </a:rPr>
              <a:t>Blender</a:t>
            </a:r>
            <a:endParaRPr b="1"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Labview </a:t>
            </a:r>
            <a:endParaRPr b="1"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Matlab simulink </a:t>
            </a:r>
            <a:endParaRPr b="1"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RoboDK</a:t>
            </a:r>
            <a:endParaRPr b="1" sz="2653">
              <a:solidFill>
                <a:srgbClr val="002060"/>
              </a:solidFill>
              <a:latin typeface="Bookman Old Style"/>
              <a:ea typeface="Bookman Old Style"/>
              <a:cs typeface="Bookman Old Style"/>
              <a:sym typeface="Bookman Old Style"/>
            </a:endParaRPr>
          </a:p>
          <a:p>
            <a:pPr indent="0" lvl="0" marL="457200" rtl="0" algn="l">
              <a:lnSpc>
                <a:spcPct val="115000"/>
              </a:lnSpc>
              <a:spcBef>
                <a:spcPts val="1200"/>
              </a:spcBef>
              <a:spcAft>
                <a:spcPts val="0"/>
              </a:spcAft>
              <a:buNone/>
            </a:pPr>
            <a:r>
              <a:rPr b="1" lang="en-IN" sz="2653">
                <a:solidFill>
                  <a:srgbClr val="002060"/>
                </a:solidFill>
                <a:latin typeface="Bookman Old Style"/>
                <a:ea typeface="Bookman Old Style"/>
                <a:cs typeface="Bookman Old Style"/>
                <a:sym typeface="Bookman Old Style"/>
              </a:rPr>
              <a:t>Mechanical Tools (Hardware):</a:t>
            </a:r>
            <a:endParaRPr b="1" sz="2653">
              <a:solidFill>
                <a:srgbClr val="002060"/>
              </a:solidFill>
              <a:latin typeface="Bookman Old Style"/>
              <a:ea typeface="Bookman Old Style"/>
              <a:cs typeface="Bookman Old Style"/>
              <a:sym typeface="Bookman Old Style"/>
            </a:endParaRPr>
          </a:p>
          <a:p>
            <a:pPr indent="-303631" lvl="0" marL="914400" rtl="0" algn="l">
              <a:lnSpc>
                <a:spcPct val="115000"/>
              </a:lnSpc>
              <a:spcBef>
                <a:spcPts val="1200"/>
              </a:spcBef>
              <a:spcAft>
                <a:spcPts val="0"/>
              </a:spcAft>
              <a:buClr>
                <a:srgbClr val="002060"/>
              </a:buClr>
              <a:buSzPct val="100000"/>
              <a:buChar char="●"/>
            </a:pPr>
            <a:r>
              <a:rPr b="1" lang="en-IN" sz="2487">
                <a:solidFill>
                  <a:srgbClr val="002060"/>
                </a:solidFill>
                <a:latin typeface="Bookman Old Style"/>
                <a:ea typeface="Bookman Old Style"/>
                <a:cs typeface="Bookman Old Style"/>
                <a:sym typeface="Bookman Old Style"/>
              </a:rPr>
              <a:t>Bolts</a:t>
            </a:r>
            <a:r>
              <a:rPr lang="en-IN" sz="2487">
                <a:solidFill>
                  <a:srgbClr val="002060"/>
                </a:solidFill>
                <a:latin typeface="Bookman Old Style"/>
                <a:ea typeface="Bookman Old Style"/>
                <a:cs typeface="Bookman Old Style"/>
                <a:sym typeface="Bookman Old Style"/>
              </a:rPr>
              <a:t>: standard M3, M4, M5 dimensional parts.</a:t>
            </a:r>
            <a:endParaRPr sz="2487">
              <a:solidFill>
                <a:srgbClr val="002060"/>
              </a:solidFill>
              <a:latin typeface="Bookman Old Style"/>
              <a:ea typeface="Bookman Old Style"/>
              <a:cs typeface="Bookman Old Style"/>
              <a:sym typeface="Bookman Old Style"/>
            </a:endParaRPr>
          </a:p>
          <a:p>
            <a:pPr indent="-303631" lvl="0" marL="914400" rtl="0" algn="l">
              <a:lnSpc>
                <a:spcPct val="115000"/>
              </a:lnSpc>
              <a:spcBef>
                <a:spcPts val="0"/>
              </a:spcBef>
              <a:spcAft>
                <a:spcPts val="0"/>
              </a:spcAft>
              <a:buClr>
                <a:srgbClr val="002060"/>
              </a:buClr>
              <a:buSzPct val="100000"/>
              <a:buChar char="●"/>
            </a:pPr>
            <a:r>
              <a:rPr b="1" lang="en-IN" sz="2487">
                <a:solidFill>
                  <a:srgbClr val="002060"/>
                </a:solidFill>
                <a:latin typeface="Bookman Old Style"/>
                <a:ea typeface="Bookman Old Style"/>
                <a:cs typeface="Bookman Old Style"/>
                <a:sym typeface="Bookman Old Style"/>
              </a:rPr>
              <a:t>Nuts</a:t>
            </a:r>
            <a:r>
              <a:rPr lang="en-IN" sz="2487">
                <a:solidFill>
                  <a:srgbClr val="002060"/>
                </a:solidFill>
                <a:latin typeface="Bookman Old Style"/>
                <a:ea typeface="Bookman Old Style"/>
                <a:cs typeface="Bookman Old Style"/>
                <a:sym typeface="Bookman Old Style"/>
              </a:rPr>
              <a:t>: Lock nuts and wing nuts.</a:t>
            </a:r>
            <a:endParaRPr sz="2487">
              <a:solidFill>
                <a:srgbClr val="002060"/>
              </a:solidFill>
              <a:latin typeface="Bookman Old Style"/>
              <a:ea typeface="Bookman Old Style"/>
              <a:cs typeface="Bookman Old Style"/>
              <a:sym typeface="Bookman Old Style"/>
            </a:endParaRPr>
          </a:p>
          <a:p>
            <a:pPr indent="-303631" lvl="0" marL="914400" rtl="0" algn="l">
              <a:lnSpc>
                <a:spcPct val="115000"/>
              </a:lnSpc>
              <a:spcBef>
                <a:spcPts val="0"/>
              </a:spcBef>
              <a:spcAft>
                <a:spcPts val="0"/>
              </a:spcAft>
              <a:buClr>
                <a:srgbClr val="002060"/>
              </a:buClr>
              <a:buSzPct val="100000"/>
              <a:buChar char="●"/>
            </a:pPr>
            <a:r>
              <a:rPr b="1" lang="en-IN" sz="2487">
                <a:solidFill>
                  <a:srgbClr val="002060"/>
                </a:solidFill>
                <a:latin typeface="Bookman Old Style"/>
                <a:ea typeface="Bookman Old Style"/>
                <a:cs typeface="Bookman Old Style"/>
                <a:sym typeface="Bookman Old Style"/>
              </a:rPr>
              <a:t>Washers</a:t>
            </a:r>
            <a:r>
              <a:rPr lang="en-IN" sz="2487">
                <a:solidFill>
                  <a:srgbClr val="002060"/>
                </a:solidFill>
                <a:latin typeface="Bookman Old Style"/>
                <a:ea typeface="Bookman Old Style"/>
                <a:cs typeface="Bookman Old Style"/>
                <a:sym typeface="Bookman Old Style"/>
              </a:rPr>
              <a:t>: Flat and lock washers.</a:t>
            </a:r>
            <a:endParaRPr sz="2487">
              <a:solidFill>
                <a:srgbClr val="002060"/>
              </a:solidFill>
              <a:latin typeface="Bookman Old Style"/>
              <a:ea typeface="Bookman Old Style"/>
              <a:cs typeface="Bookman Old Style"/>
              <a:sym typeface="Bookman Old Style"/>
            </a:endParaRPr>
          </a:p>
          <a:p>
            <a:pPr indent="-303631" lvl="0" marL="914400" rtl="0" algn="l">
              <a:lnSpc>
                <a:spcPct val="115000"/>
              </a:lnSpc>
              <a:spcBef>
                <a:spcPts val="0"/>
              </a:spcBef>
              <a:spcAft>
                <a:spcPts val="0"/>
              </a:spcAft>
              <a:buClr>
                <a:srgbClr val="002060"/>
              </a:buClr>
              <a:buSzPct val="100000"/>
              <a:buChar char="●"/>
            </a:pPr>
            <a:r>
              <a:rPr b="1" lang="en-IN" sz="2487">
                <a:solidFill>
                  <a:srgbClr val="002060"/>
                </a:solidFill>
                <a:latin typeface="Bookman Old Style"/>
                <a:ea typeface="Bookman Old Style"/>
                <a:cs typeface="Bookman Old Style"/>
                <a:sym typeface="Bookman Old Style"/>
              </a:rPr>
              <a:t>Screws</a:t>
            </a:r>
            <a:r>
              <a:rPr lang="en-IN" sz="2487">
                <a:solidFill>
                  <a:srgbClr val="002060"/>
                </a:solidFill>
                <a:latin typeface="Bookman Old Style"/>
                <a:ea typeface="Bookman Old Style"/>
                <a:cs typeface="Bookman Old Style"/>
                <a:sym typeface="Bookman Old Style"/>
              </a:rPr>
              <a:t>: Self-tapping for plastic/metal.</a:t>
            </a:r>
            <a:endParaRPr sz="2487">
              <a:solidFill>
                <a:srgbClr val="002060"/>
              </a:solidFill>
              <a:latin typeface="Bookman Old Style"/>
              <a:ea typeface="Bookman Old Style"/>
              <a:cs typeface="Bookman Old Style"/>
              <a:sym typeface="Bookman Old Style"/>
            </a:endParaRPr>
          </a:p>
          <a:p>
            <a:pPr indent="-303631" lvl="0" marL="914400" rtl="0" algn="l">
              <a:lnSpc>
                <a:spcPct val="115000"/>
              </a:lnSpc>
              <a:spcBef>
                <a:spcPts val="0"/>
              </a:spcBef>
              <a:spcAft>
                <a:spcPts val="0"/>
              </a:spcAft>
              <a:buClr>
                <a:srgbClr val="002060"/>
              </a:buClr>
              <a:buSzPct val="100000"/>
              <a:buChar char="●"/>
            </a:pPr>
            <a:r>
              <a:rPr b="1" lang="en-IN" sz="2487">
                <a:solidFill>
                  <a:srgbClr val="002060"/>
                </a:solidFill>
                <a:latin typeface="Bookman Old Style"/>
                <a:ea typeface="Bookman Old Style"/>
                <a:cs typeface="Bookman Old Style"/>
                <a:sym typeface="Bookman Old Style"/>
              </a:rPr>
              <a:t>Tools</a:t>
            </a:r>
            <a:r>
              <a:rPr lang="en-IN" sz="2487">
                <a:solidFill>
                  <a:srgbClr val="002060"/>
                </a:solidFill>
                <a:latin typeface="Bookman Old Style"/>
                <a:ea typeface="Bookman Old Style"/>
                <a:cs typeface="Bookman Old Style"/>
                <a:sym typeface="Bookman Old Style"/>
              </a:rPr>
              <a:t>: Wrenches and screwdrivers.</a:t>
            </a:r>
            <a:endParaRPr sz="2487">
              <a:solidFill>
                <a:srgbClr val="002060"/>
              </a:solidFill>
              <a:latin typeface="Bookman Old Style"/>
              <a:ea typeface="Bookman Old Style"/>
              <a:cs typeface="Bookman Old Style"/>
              <a:sym typeface="Bookman Old Style"/>
            </a:endParaRPr>
          </a:p>
          <a:p>
            <a:pPr indent="0" lvl="0" marL="457200" rtl="0" algn="l">
              <a:lnSpc>
                <a:spcPct val="115000"/>
              </a:lnSpc>
              <a:spcBef>
                <a:spcPts val="1200"/>
              </a:spcBef>
              <a:spcAft>
                <a:spcPts val="0"/>
              </a:spcAft>
              <a:buNone/>
            </a:pPr>
            <a:r>
              <a:rPr b="1" lang="en-IN" sz="2653">
                <a:solidFill>
                  <a:srgbClr val="002060"/>
                </a:solidFill>
                <a:latin typeface="Bookman Old Style"/>
                <a:ea typeface="Bookman Old Style"/>
                <a:cs typeface="Bookman Old Style"/>
                <a:sym typeface="Bookman Old Style"/>
              </a:rPr>
              <a:t>Electronics and Hardware:</a:t>
            </a:r>
            <a:endParaRPr b="1"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120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Microcontroller</a:t>
            </a:r>
            <a:r>
              <a:rPr lang="en-IN" sz="2653">
                <a:solidFill>
                  <a:srgbClr val="002060"/>
                </a:solidFill>
                <a:latin typeface="Bookman Old Style"/>
                <a:ea typeface="Bookman Old Style"/>
                <a:cs typeface="Bookman Old Style"/>
                <a:sym typeface="Bookman Old Style"/>
              </a:rPr>
              <a:t> (Esp32) – to control the robotic arm.</a:t>
            </a:r>
            <a:endParaRPr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Servo Motors</a:t>
            </a:r>
            <a:r>
              <a:rPr lang="en-IN" sz="2653">
                <a:solidFill>
                  <a:srgbClr val="002060"/>
                </a:solidFill>
                <a:latin typeface="Bookman Old Style"/>
                <a:ea typeface="Bookman Old Style"/>
                <a:cs typeface="Bookman Old Style"/>
                <a:sym typeface="Bookman Old Style"/>
              </a:rPr>
              <a:t> or </a:t>
            </a:r>
            <a:r>
              <a:rPr b="1" lang="en-IN" sz="2653">
                <a:solidFill>
                  <a:srgbClr val="002060"/>
                </a:solidFill>
                <a:latin typeface="Bookman Old Style"/>
                <a:ea typeface="Bookman Old Style"/>
                <a:cs typeface="Bookman Old Style"/>
                <a:sym typeface="Bookman Old Style"/>
              </a:rPr>
              <a:t>Stepper Motors</a:t>
            </a:r>
            <a:r>
              <a:rPr lang="en-IN" sz="2653">
                <a:solidFill>
                  <a:srgbClr val="002060"/>
                </a:solidFill>
                <a:latin typeface="Bookman Old Style"/>
                <a:ea typeface="Bookman Old Style"/>
                <a:cs typeface="Bookman Old Style"/>
                <a:sym typeface="Bookman Old Style"/>
              </a:rPr>
              <a:t> – for smooth and precise movement.</a:t>
            </a:r>
            <a:endParaRPr sz="2653">
              <a:solidFill>
                <a:srgbClr val="002060"/>
              </a:solidFill>
              <a:latin typeface="Bookman Old Style"/>
              <a:ea typeface="Bookman Old Style"/>
              <a:cs typeface="Bookman Old Style"/>
              <a:sym typeface="Bookman Old Style"/>
            </a:endParaRPr>
          </a:p>
          <a:p>
            <a:pPr indent="-308639" lvl="0" marL="914400" rtl="0" algn="l">
              <a:lnSpc>
                <a:spcPct val="115000"/>
              </a:lnSpc>
              <a:spcBef>
                <a:spcPts val="0"/>
              </a:spcBef>
              <a:spcAft>
                <a:spcPts val="0"/>
              </a:spcAft>
              <a:buClr>
                <a:srgbClr val="002060"/>
              </a:buClr>
              <a:buSzPct val="100000"/>
              <a:buChar char="●"/>
            </a:pPr>
            <a:r>
              <a:rPr b="1" lang="en-IN" sz="2653">
                <a:solidFill>
                  <a:srgbClr val="002060"/>
                </a:solidFill>
                <a:latin typeface="Bookman Old Style"/>
                <a:ea typeface="Bookman Old Style"/>
                <a:cs typeface="Bookman Old Style"/>
                <a:sym typeface="Bookman Old Style"/>
              </a:rPr>
              <a:t>Power Supply</a:t>
            </a:r>
            <a:r>
              <a:rPr lang="en-IN" sz="2653">
                <a:solidFill>
                  <a:srgbClr val="002060"/>
                </a:solidFill>
                <a:latin typeface="Bookman Old Style"/>
                <a:ea typeface="Bookman Old Style"/>
                <a:cs typeface="Bookman Old Style"/>
                <a:sym typeface="Bookman Old Style"/>
              </a:rPr>
              <a:t> – to provide stable power to motors and controller.</a:t>
            </a:r>
            <a:endParaRPr sz="2653">
              <a:solidFill>
                <a:srgbClr val="002060"/>
              </a:solidFill>
              <a:latin typeface="Bookman Old Style"/>
              <a:ea typeface="Bookman Old Style"/>
              <a:cs typeface="Bookman Old Style"/>
              <a:sym typeface="Bookman Old Style"/>
            </a:endParaRPr>
          </a:p>
          <a:p>
            <a:pPr indent="-304021" lvl="0" marL="914400" rtl="0" algn="l">
              <a:lnSpc>
                <a:spcPct val="115000"/>
              </a:lnSpc>
              <a:spcBef>
                <a:spcPts val="0"/>
              </a:spcBef>
              <a:spcAft>
                <a:spcPts val="0"/>
              </a:spcAft>
              <a:buClr>
                <a:srgbClr val="002060"/>
              </a:buClr>
              <a:buSzPct val="94230"/>
              <a:buChar char="●"/>
            </a:pPr>
            <a:r>
              <a:rPr b="1" lang="en-IN" sz="2653">
                <a:solidFill>
                  <a:srgbClr val="002060"/>
                </a:solidFill>
                <a:latin typeface="Bookman Old Style"/>
                <a:ea typeface="Bookman Old Style"/>
                <a:cs typeface="Bookman Old Style"/>
                <a:sym typeface="Bookman Old Style"/>
              </a:rPr>
              <a:t>Potentiometer-</a:t>
            </a:r>
            <a:r>
              <a:rPr lang="en-IN" sz="2653">
                <a:solidFill>
                  <a:srgbClr val="002060"/>
                </a:solidFill>
                <a:latin typeface="Bookman Old Style"/>
                <a:ea typeface="Bookman Old Style"/>
                <a:cs typeface="Bookman Old Style"/>
                <a:sym typeface="Bookman Old Style"/>
              </a:rPr>
              <a:t>to manually move the robotic arm by adjusting the value of potentiometers for each motor.</a:t>
            </a:r>
            <a:br>
              <a:rPr lang="en-IN" sz="2453">
                <a:solidFill>
                  <a:schemeClr val="dk1"/>
                </a:solidFill>
                <a:latin typeface="Bookman Old Style"/>
                <a:ea typeface="Bookman Old Style"/>
                <a:cs typeface="Bookman Old Style"/>
                <a:sym typeface="Bookman Old Style"/>
              </a:rPr>
            </a:br>
            <a:endParaRPr sz="2453">
              <a:solidFill>
                <a:schemeClr val="dk1"/>
              </a:solidFill>
              <a:latin typeface="Bookman Old Style"/>
              <a:ea typeface="Bookman Old Style"/>
              <a:cs typeface="Bookman Old Style"/>
              <a:sym typeface="Bookman Old Style"/>
            </a:endParaRPr>
          </a:p>
          <a:p>
            <a:pPr indent="0" lvl="0" marL="914400" rtl="0" algn="l">
              <a:lnSpc>
                <a:spcPct val="90000"/>
              </a:lnSpc>
              <a:spcBef>
                <a:spcPts val="1200"/>
              </a:spcBef>
              <a:spcAft>
                <a:spcPts val="0"/>
              </a:spcAft>
              <a:buNone/>
            </a:pPr>
            <a:r>
              <a:t/>
            </a:r>
            <a:endParaRPr b="1" sz="2800">
              <a:solidFill>
                <a:srgbClr val="002060"/>
              </a:solidFill>
              <a:latin typeface="Bookman Old Style"/>
              <a:ea typeface="Bookman Old Style"/>
              <a:cs typeface="Bookman Old Style"/>
              <a:sym typeface="Bookman Old Style"/>
            </a:endParaRPr>
          </a:p>
          <a:p>
            <a:pPr indent="0" lvl="0" marL="914400" marR="0" rtl="0" algn="l">
              <a:lnSpc>
                <a:spcPct val="90000"/>
              </a:lnSpc>
              <a:spcBef>
                <a:spcPts val="0"/>
              </a:spcBef>
              <a:spcAft>
                <a:spcPts val="0"/>
              </a:spcAft>
              <a:buNone/>
            </a:pPr>
            <a:r>
              <a:t/>
            </a:r>
            <a:endParaRPr sz="2800">
              <a:solidFill>
                <a:srgbClr val="00206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nvSpPr>
        <p:spPr>
          <a:xfrm>
            <a:off x="414475" y="329100"/>
            <a:ext cx="10797600" cy="51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2300">
              <a:solidFill>
                <a:srgbClr val="002060"/>
              </a:solidFill>
              <a:latin typeface="Bookman Old Style"/>
              <a:ea typeface="Bookman Old Style"/>
              <a:cs typeface="Bookman Old Style"/>
              <a:sym typeface="Bookman Old Style"/>
            </a:endParaRPr>
          </a:p>
          <a:p>
            <a:pPr indent="0" lvl="0" marL="0" rtl="0" algn="l">
              <a:lnSpc>
                <a:spcPct val="115000"/>
              </a:lnSpc>
              <a:spcBef>
                <a:spcPts val="1400"/>
              </a:spcBef>
              <a:spcAft>
                <a:spcPts val="0"/>
              </a:spcAft>
              <a:buClr>
                <a:schemeClr val="dk1"/>
              </a:buClr>
              <a:buSzPts val="1100"/>
              <a:buFont typeface="Arial"/>
              <a:buNone/>
            </a:pPr>
            <a:r>
              <a:rPr b="1" lang="en-IN" sz="2000">
                <a:solidFill>
                  <a:srgbClr val="002060"/>
                </a:solidFill>
                <a:latin typeface="Bookman Old Style"/>
                <a:ea typeface="Bookman Old Style"/>
                <a:cs typeface="Bookman Old Style"/>
                <a:sym typeface="Bookman Old Style"/>
              </a:rPr>
              <a:t>Control Interface:</a:t>
            </a:r>
            <a:endParaRPr b="1" sz="2000">
              <a:solidFill>
                <a:srgbClr val="002060"/>
              </a:solidFill>
              <a:latin typeface="Bookman Old Style"/>
              <a:ea typeface="Bookman Old Style"/>
              <a:cs typeface="Bookman Old Style"/>
              <a:sym typeface="Bookman Old Style"/>
            </a:endParaRPr>
          </a:p>
          <a:p>
            <a:pPr indent="-342900" lvl="0" marL="457200" rtl="0" algn="l">
              <a:lnSpc>
                <a:spcPct val="115000"/>
              </a:lnSpc>
              <a:spcBef>
                <a:spcPts val="1200"/>
              </a:spcBef>
              <a:spcAft>
                <a:spcPts val="0"/>
              </a:spcAft>
              <a:buClr>
                <a:srgbClr val="002060"/>
              </a:buClr>
              <a:buSzPts val="1800"/>
              <a:buChar char="●"/>
            </a:pPr>
            <a:r>
              <a:rPr b="1" lang="en-IN" sz="1800">
                <a:solidFill>
                  <a:srgbClr val="002060"/>
                </a:solidFill>
                <a:latin typeface="Bookman Old Style"/>
                <a:ea typeface="Bookman Old Style"/>
                <a:cs typeface="Bookman Old Style"/>
                <a:sym typeface="Bookman Old Style"/>
              </a:rPr>
              <a:t>Push Buttons</a:t>
            </a:r>
            <a:r>
              <a:rPr lang="en-IN" sz="1800">
                <a:solidFill>
                  <a:srgbClr val="002060"/>
                </a:solidFill>
                <a:latin typeface="Bookman Old Style"/>
                <a:ea typeface="Bookman Old Style"/>
                <a:cs typeface="Bookman Old Style"/>
                <a:sym typeface="Bookman Old Style"/>
              </a:rPr>
              <a:t>: For manually controlling the robotic arm's movement  with the help of potentiometers (e.g., up, down, left, right).</a:t>
            </a:r>
            <a:br>
              <a:rPr lang="en-IN" sz="1800">
                <a:solidFill>
                  <a:srgbClr val="002060"/>
                </a:solidFill>
                <a:latin typeface="Bookman Old Style"/>
                <a:ea typeface="Bookman Old Style"/>
                <a:cs typeface="Bookman Old Style"/>
                <a:sym typeface="Bookman Old Style"/>
              </a:rPr>
            </a:br>
            <a:endParaRPr sz="1800">
              <a:solidFill>
                <a:srgbClr val="002060"/>
              </a:solidFill>
              <a:latin typeface="Bookman Old Style"/>
              <a:ea typeface="Bookman Old Style"/>
              <a:cs typeface="Bookman Old Style"/>
              <a:sym typeface="Bookman Old Style"/>
            </a:endParaRPr>
          </a:p>
          <a:p>
            <a:pPr indent="0" lvl="0" marL="0" rtl="0" algn="l">
              <a:lnSpc>
                <a:spcPct val="115000"/>
              </a:lnSpc>
              <a:spcBef>
                <a:spcPts val="1400"/>
              </a:spcBef>
              <a:spcAft>
                <a:spcPts val="0"/>
              </a:spcAft>
              <a:buClr>
                <a:schemeClr val="dk1"/>
              </a:buClr>
              <a:buSzPts val="1100"/>
              <a:buFont typeface="Arial"/>
              <a:buNone/>
            </a:pPr>
            <a:r>
              <a:rPr b="1" lang="en-IN" sz="2000">
                <a:solidFill>
                  <a:srgbClr val="002060"/>
                </a:solidFill>
                <a:latin typeface="Bookman Old Style"/>
                <a:ea typeface="Bookman Old Style"/>
                <a:cs typeface="Bookman Old Style"/>
                <a:sym typeface="Bookman Old Style"/>
              </a:rPr>
              <a:t>Wires &amp; Connectors:</a:t>
            </a:r>
            <a:endParaRPr b="1" sz="2000">
              <a:solidFill>
                <a:srgbClr val="002060"/>
              </a:solidFill>
              <a:latin typeface="Bookman Old Style"/>
              <a:ea typeface="Bookman Old Style"/>
              <a:cs typeface="Bookman Old Style"/>
              <a:sym typeface="Bookman Old Style"/>
            </a:endParaRPr>
          </a:p>
          <a:p>
            <a:pPr indent="-342900" lvl="0" marL="457200" rtl="0" algn="l">
              <a:lnSpc>
                <a:spcPct val="115000"/>
              </a:lnSpc>
              <a:spcBef>
                <a:spcPts val="1200"/>
              </a:spcBef>
              <a:spcAft>
                <a:spcPts val="0"/>
              </a:spcAft>
              <a:buClr>
                <a:srgbClr val="002060"/>
              </a:buClr>
              <a:buSzPts val="1800"/>
              <a:buChar char="●"/>
            </a:pPr>
            <a:r>
              <a:rPr b="1" lang="en-IN" sz="1800">
                <a:solidFill>
                  <a:srgbClr val="002060"/>
                </a:solidFill>
                <a:latin typeface="Bookman Old Style"/>
                <a:ea typeface="Bookman Old Style"/>
                <a:cs typeface="Bookman Old Style"/>
                <a:sym typeface="Bookman Old Style"/>
              </a:rPr>
              <a:t>Jump Wires</a:t>
            </a:r>
            <a:r>
              <a:rPr lang="en-IN" sz="1800">
                <a:solidFill>
                  <a:srgbClr val="002060"/>
                </a:solidFill>
                <a:latin typeface="Bookman Old Style"/>
                <a:ea typeface="Bookman Old Style"/>
                <a:cs typeface="Bookman Old Style"/>
                <a:sym typeface="Bookman Old Style"/>
              </a:rPr>
              <a:t>: For connecting the servo motors, sensors, and microcontroller.</a:t>
            </a:r>
            <a:br>
              <a:rPr lang="en-IN" sz="1800">
                <a:solidFill>
                  <a:srgbClr val="002060"/>
                </a:solidFill>
                <a:latin typeface="Bookman Old Style"/>
                <a:ea typeface="Bookman Old Style"/>
                <a:cs typeface="Bookman Old Style"/>
                <a:sym typeface="Bookman Old Style"/>
              </a:rPr>
            </a:br>
            <a:endParaRPr sz="1800">
              <a:solidFill>
                <a:srgbClr val="002060"/>
              </a:solidFill>
              <a:latin typeface="Bookman Old Style"/>
              <a:ea typeface="Bookman Old Style"/>
              <a:cs typeface="Bookman Old Style"/>
              <a:sym typeface="Bookman Old Style"/>
            </a:endParaRPr>
          </a:p>
          <a:p>
            <a:pPr indent="0" lvl="0" marL="0" rtl="0" algn="l">
              <a:lnSpc>
                <a:spcPct val="115000"/>
              </a:lnSpc>
              <a:spcBef>
                <a:spcPts val="1400"/>
              </a:spcBef>
              <a:spcAft>
                <a:spcPts val="0"/>
              </a:spcAft>
              <a:buClr>
                <a:schemeClr val="dk1"/>
              </a:buClr>
              <a:buSzPts val="1100"/>
              <a:buFont typeface="Arial"/>
              <a:buNone/>
            </a:pPr>
            <a:r>
              <a:rPr b="1" lang="en-IN" sz="2000">
                <a:solidFill>
                  <a:srgbClr val="002060"/>
                </a:solidFill>
                <a:latin typeface="Bookman Old Style"/>
                <a:ea typeface="Bookman Old Style"/>
                <a:cs typeface="Bookman Old Style"/>
                <a:sym typeface="Bookman Old Style"/>
              </a:rPr>
              <a:t>Software:</a:t>
            </a:r>
            <a:endParaRPr b="1" sz="2000">
              <a:solidFill>
                <a:srgbClr val="002060"/>
              </a:solidFill>
              <a:latin typeface="Bookman Old Style"/>
              <a:ea typeface="Bookman Old Style"/>
              <a:cs typeface="Bookman Old Style"/>
              <a:sym typeface="Bookman Old Style"/>
            </a:endParaRPr>
          </a:p>
          <a:p>
            <a:pPr indent="-342900" lvl="0" marL="457200" rtl="0" algn="l">
              <a:lnSpc>
                <a:spcPct val="115000"/>
              </a:lnSpc>
              <a:spcBef>
                <a:spcPts val="1200"/>
              </a:spcBef>
              <a:spcAft>
                <a:spcPts val="0"/>
              </a:spcAft>
              <a:buClr>
                <a:srgbClr val="002060"/>
              </a:buClr>
              <a:buSzPts val="1800"/>
              <a:buChar char="●"/>
            </a:pPr>
            <a:r>
              <a:rPr b="1" lang="en-IN" sz="1800">
                <a:solidFill>
                  <a:srgbClr val="002060"/>
                </a:solidFill>
                <a:latin typeface="Bookman Old Style"/>
                <a:ea typeface="Bookman Old Style"/>
                <a:cs typeface="Bookman Old Style"/>
                <a:sym typeface="Bookman Old Style"/>
              </a:rPr>
              <a:t>Arduino IDE</a:t>
            </a:r>
            <a:r>
              <a:rPr lang="en-IN" sz="1800">
                <a:solidFill>
                  <a:srgbClr val="002060"/>
                </a:solidFill>
                <a:latin typeface="Bookman Old Style"/>
                <a:ea typeface="Bookman Old Style"/>
                <a:cs typeface="Bookman Old Style"/>
                <a:sym typeface="Bookman Old Style"/>
              </a:rPr>
              <a:t>: For programming the microcontroller to control the robotic arm.</a:t>
            </a:r>
            <a:br>
              <a:rPr lang="en-IN" sz="1800">
                <a:solidFill>
                  <a:srgbClr val="002060"/>
                </a:solidFill>
                <a:latin typeface="Bookman Old Style"/>
                <a:ea typeface="Bookman Old Style"/>
                <a:cs typeface="Bookman Old Style"/>
                <a:sym typeface="Bookman Old Style"/>
              </a:rPr>
            </a:br>
            <a:endParaRPr sz="1800">
              <a:solidFill>
                <a:srgbClr val="002060"/>
              </a:solidFill>
              <a:latin typeface="Bookman Old Style"/>
              <a:ea typeface="Bookman Old Style"/>
              <a:cs typeface="Bookman Old Style"/>
              <a:sym typeface="Bookman Old Style"/>
            </a:endParaRPr>
          </a:p>
          <a:p>
            <a:pPr indent="-342900" lvl="0" marL="457200" rtl="0" algn="l">
              <a:lnSpc>
                <a:spcPct val="115000"/>
              </a:lnSpc>
              <a:spcBef>
                <a:spcPts val="0"/>
              </a:spcBef>
              <a:spcAft>
                <a:spcPts val="0"/>
              </a:spcAft>
              <a:buClr>
                <a:srgbClr val="002060"/>
              </a:buClr>
              <a:buSzPts val="1800"/>
              <a:buChar char="●"/>
            </a:pPr>
            <a:r>
              <a:rPr b="1" lang="en-IN" sz="1800">
                <a:solidFill>
                  <a:srgbClr val="002060"/>
                </a:solidFill>
                <a:latin typeface="Bookman Old Style"/>
                <a:ea typeface="Bookman Old Style"/>
                <a:cs typeface="Bookman Old Style"/>
                <a:sym typeface="Bookman Old Style"/>
              </a:rPr>
              <a:t>Wokwi</a:t>
            </a:r>
            <a:r>
              <a:rPr lang="en-IN" sz="1800">
                <a:solidFill>
                  <a:srgbClr val="002060"/>
                </a:solidFill>
                <a:latin typeface="Bookman Old Style"/>
                <a:ea typeface="Bookman Old Style"/>
                <a:cs typeface="Bookman Old Style"/>
                <a:sym typeface="Bookman Old Style"/>
              </a:rPr>
              <a:t>: To simulate and test the circuit design virtually before building.</a:t>
            </a:r>
            <a:endParaRPr sz="1800">
              <a:solidFill>
                <a:srgbClr val="002060"/>
              </a:solidFill>
              <a:latin typeface="Bookman Old Style"/>
              <a:ea typeface="Bookman Old Style"/>
              <a:cs typeface="Bookman Old Style"/>
              <a:sym typeface="Bookman Old Style"/>
            </a:endParaRPr>
          </a:p>
          <a:p>
            <a:pPr indent="0" lvl="0" marL="457200" rtl="0" algn="l">
              <a:lnSpc>
                <a:spcPct val="115000"/>
              </a:lnSpc>
              <a:spcBef>
                <a:spcPts val="1200"/>
              </a:spcBef>
              <a:spcAft>
                <a:spcPts val="1200"/>
              </a:spcAft>
              <a:buNone/>
            </a:pPr>
            <a:r>
              <a:t/>
            </a:r>
            <a:endParaRPr b="1" sz="2000">
              <a:solidFill>
                <a:srgbClr val="002060"/>
              </a:solidFill>
              <a:latin typeface="Bookman Old Style"/>
              <a:ea typeface="Bookman Old Style"/>
              <a:cs typeface="Bookman Old Style"/>
              <a:sym typeface="Bookman Old Sty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78" name="Google Shape;78;p15"/>
          <p:cNvSpPr/>
          <p:nvPr/>
        </p:nvSpPr>
        <p:spPr>
          <a:xfrm>
            <a:off x="2381950" y="-1"/>
            <a:ext cx="9534900" cy="107340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rtl="0" algn="ctr">
              <a:spcBef>
                <a:spcPts val="0"/>
              </a:spcBef>
              <a:spcAft>
                <a:spcPts val="0"/>
              </a:spcAft>
              <a:buClr>
                <a:schemeClr val="dk1"/>
              </a:buClr>
              <a:buFont typeface="Arial"/>
              <a:buNone/>
            </a:pPr>
            <a:r>
              <a:rPr b="1" lang="en-IN" sz="2800">
                <a:solidFill>
                  <a:srgbClr val="C00000"/>
                </a:solidFill>
                <a:latin typeface="Bookman Old Style"/>
                <a:ea typeface="Bookman Old Style"/>
                <a:cs typeface="Bookman Old Style"/>
                <a:sym typeface="Bookman Old Style"/>
              </a:rPr>
              <a:t>Robotic Arm Assistance in Laparoscopic Surgery </a:t>
            </a:r>
            <a:endParaRPr sz="2800">
              <a:solidFill>
                <a:srgbClr val="C00000"/>
              </a:solidFill>
            </a:endParaRPr>
          </a:p>
          <a:p>
            <a:pPr indent="0" lvl="0" marL="0" marR="0" rtl="0" algn="ctr">
              <a:lnSpc>
                <a:spcPct val="100000"/>
              </a:lnSpc>
              <a:spcBef>
                <a:spcPts val="0"/>
              </a:spcBef>
              <a:spcAft>
                <a:spcPts val="0"/>
              </a:spcAft>
              <a:buNone/>
            </a:pPr>
            <a:r>
              <a:t/>
            </a:r>
            <a:endParaRPr b="1" sz="3200">
              <a:solidFill>
                <a:srgbClr val="C00000"/>
              </a:solidFill>
              <a:latin typeface="Bookman Old Style"/>
              <a:ea typeface="Bookman Old Style"/>
              <a:cs typeface="Bookman Old Style"/>
              <a:sym typeface="Bookman Old Style"/>
            </a:endParaRPr>
          </a:p>
        </p:txBody>
      </p:sp>
      <p:sp>
        <p:nvSpPr>
          <p:cNvPr id="79" name="Google Shape;79;p15"/>
          <p:cNvSpPr/>
          <p:nvPr/>
        </p:nvSpPr>
        <p:spPr>
          <a:xfrm>
            <a:off x="273600" y="4671000"/>
            <a:ext cx="4001040" cy="167580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IN" sz="2000">
                <a:solidFill>
                  <a:srgbClr val="C00000"/>
                </a:solidFill>
                <a:latin typeface="Bookman Old Style"/>
                <a:ea typeface="Bookman Old Style"/>
                <a:cs typeface="Bookman Old Style"/>
                <a:sym typeface="Bookman Old Style"/>
              </a:rPr>
              <a:t>Prof Manasa M</a:t>
            </a:r>
            <a:endParaRPr b="0" i="0" sz="2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lang="en-IN" sz="2000">
                <a:solidFill>
                  <a:srgbClr val="C00000"/>
                </a:solidFill>
                <a:latin typeface="Bookman Old Style"/>
                <a:ea typeface="Bookman Old Style"/>
                <a:cs typeface="Bookman Old Style"/>
                <a:sym typeface="Bookman Old Style"/>
              </a:rPr>
              <a:t>Assistant Professor</a:t>
            </a:r>
            <a:endParaRPr b="0" i="0" sz="2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lang="en-IN" sz="2000">
                <a:solidFill>
                  <a:srgbClr val="C00000"/>
                </a:solidFill>
                <a:latin typeface="Bookman Old Style"/>
                <a:ea typeface="Bookman Old Style"/>
                <a:cs typeface="Bookman Old Style"/>
                <a:sym typeface="Bookman Old Style"/>
              </a:rPr>
              <a:t>AIML</a:t>
            </a:r>
            <a:endParaRPr b="0" i="0" sz="2000" u="none" cap="none" strike="noStrike">
              <a:latin typeface="Arial"/>
              <a:ea typeface="Arial"/>
              <a:cs typeface="Arial"/>
              <a:sym typeface="Arial"/>
            </a:endParaRPr>
          </a:p>
        </p:txBody>
      </p:sp>
      <p:pic>
        <p:nvPicPr>
          <p:cNvPr id="80" name="Google Shape;80;p15"/>
          <p:cNvPicPr preferRelativeResize="0"/>
          <p:nvPr/>
        </p:nvPicPr>
        <p:blipFill rotWithShape="1">
          <a:blip r:embed="rId3">
            <a:alphaModFix/>
          </a:blip>
          <a:srcRect b="0" l="0" r="0" t="0"/>
          <a:stretch/>
        </p:blipFill>
        <p:spPr>
          <a:xfrm>
            <a:off x="4756680" y="809640"/>
            <a:ext cx="2185920" cy="2270880"/>
          </a:xfrm>
          <a:prstGeom prst="rect">
            <a:avLst/>
          </a:prstGeom>
          <a:noFill/>
          <a:ln>
            <a:noFill/>
          </a:ln>
        </p:spPr>
      </p:pic>
      <p:pic>
        <p:nvPicPr>
          <p:cNvPr id="81" name="Google Shape;81;p15"/>
          <p:cNvPicPr preferRelativeResize="0"/>
          <p:nvPr/>
        </p:nvPicPr>
        <p:blipFill rotWithShape="1">
          <a:blip r:embed="rId4">
            <a:alphaModFix/>
          </a:blip>
          <a:srcRect b="0" l="0" r="0" t="0"/>
          <a:stretch/>
        </p:blipFill>
        <p:spPr>
          <a:xfrm>
            <a:off x="9552600" y="735840"/>
            <a:ext cx="2185920" cy="2270880"/>
          </a:xfrm>
          <a:prstGeom prst="rect">
            <a:avLst/>
          </a:prstGeom>
          <a:noFill/>
          <a:ln>
            <a:noFill/>
          </a:ln>
        </p:spPr>
      </p:pic>
      <p:pic>
        <p:nvPicPr>
          <p:cNvPr id="82" name="Google Shape;82;p15"/>
          <p:cNvPicPr preferRelativeResize="0"/>
          <p:nvPr/>
        </p:nvPicPr>
        <p:blipFill rotWithShape="1">
          <a:blip r:embed="rId5">
            <a:alphaModFix/>
          </a:blip>
          <a:srcRect b="0" l="0" r="0" t="0"/>
          <a:stretch/>
        </p:blipFill>
        <p:spPr>
          <a:xfrm>
            <a:off x="4860000" y="3496320"/>
            <a:ext cx="2217240" cy="2443680"/>
          </a:xfrm>
          <a:prstGeom prst="rect">
            <a:avLst/>
          </a:prstGeom>
          <a:noFill/>
          <a:ln>
            <a:noFill/>
          </a:ln>
        </p:spPr>
      </p:pic>
      <p:pic>
        <p:nvPicPr>
          <p:cNvPr id="83" name="Google Shape;83;p15"/>
          <p:cNvPicPr preferRelativeResize="0"/>
          <p:nvPr/>
        </p:nvPicPr>
        <p:blipFill rotWithShape="1">
          <a:blip r:embed="rId6">
            <a:alphaModFix/>
          </a:blip>
          <a:srcRect b="0" l="0" r="0" t="0"/>
          <a:stretch/>
        </p:blipFill>
        <p:spPr>
          <a:xfrm>
            <a:off x="9623880" y="3639960"/>
            <a:ext cx="2185920" cy="2198520"/>
          </a:xfrm>
          <a:prstGeom prst="rect">
            <a:avLst/>
          </a:prstGeom>
          <a:noFill/>
          <a:ln>
            <a:noFill/>
          </a:ln>
        </p:spPr>
      </p:pic>
      <p:sp>
        <p:nvSpPr>
          <p:cNvPr id="84" name="Google Shape;84;p15"/>
          <p:cNvSpPr/>
          <p:nvPr/>
        </p:nvSpPr>
        <p:spPr>
          <a:xfrm>
            <a:off x="9871560" y="6002640"/>
            <a:ext cx="1828440" cy="303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VIKAS KUMAR T</a:t>
            </a:r>
            <a:r>
              <a:rPr b="0" i="0" lang="en-IN" sz="1400" u="none" cap="none" strike="noStrike">
                <a:solidFill>
                  <a:srgbClr val="000000"/>
                </a:solidFill>
                <a:latin typeface="Calibri"/>
                <a:ea typeface="Calibri"/>
                <a:cs typeface="Calibri"/>
                <a:sym typeface="Calibri"/>
              </a:rPr>
              <a:t> </a:t>
            </a:r>
            <a:endParaRPr b="0" i="0" sz="1400" u="none" cap="none" strike="noStrike">
              <a:latin typeface="Arial"/>
              <a:ea typeface="Arial"/>
              <a:cs typeface="Arial"/>
              <a:sym typeface="Arial"/>
            </a:endParaRPr>
          </a:p>
        </p:txBody>
      </p:sp>
      <p:sp>
        <p:nvSpPr>
          <p:cNvPr id="85" name="Google Shape;85;p15"/>
          <p:cNvSpPr/>
          <p:nvPr/>
        </p:nvSpPr>
        <p:spPr>
          <a:xfrm>
            <a:off x="5040000" y="3148200"/>
            <a:ext cx="6094080" cy="303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AVYAYA S YEKKAR</a:t>
            </a:r>
            <a:endParaRPr b="0" i="0" sz="1400" u="none" cap="none" strike="noStrike">
              <a:latin typeface="Arial"/>
              <a:ea typeface="Arial"/>
              <a:cs typeface="Arial"/>
              <a:sym typeface="Arial"/>
            </a:endParaRPr>
          </a:p>
        </p:txBody>
      </p:sp>
      <p:sp>
        <p:nvSpPr>
          <p:cNvPr id="86" name="Google Shape;86;p15"/>
          <p:cNvSpPr/>
          <p:nvPr/>
        </p:nvSpPr>
        <p:spPr>
          <a:xfrm>
            <a:off x="9900000" y="3060000"/>
            <a:ext cx="6581160" cy="272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200" u="none" cap="none" strike="noStrike">
                <a:latin typeface="Arial"/>
                <a:ea typeface="Arial"/>
                <a:cs typeface="Arial"/>
                <a:sym typeface="Arial"/>
              </a:rPr>
              <a:t>ANVITH S PATIL </a:t>
            </a:r>
            <a:endParaRPr b="0" i="0" sz="1200" u="none" cap="none" strike="noStrike">
              <a:latin typeface="Arial"/>
              <a:ea typeface="Arial"/>
              <a:cs typeface="Arial"/>
              <a:sym typeface="Arial"/>
            </a:endParaRPr>
          </a:p>
        </p:txBody>
      </p:sp>
      <p:sp>
        <p:nvSpPr>
          <p:cNvPr id="87" name="Google Shape;87;p15"/>
          <p:cNvSpPr/>
          <p:nvPr/>
        </p:nvSpPr>
        <p:spPr>
          <a:xfrm>
            <a:off x="3960000" y="5901840"/>
            <a:ext cx="4140000" cy="57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IN" sz="1400" u="none" cap="none" strike="noStrike">
                <a:latin typeface="Arial"/>
                <a:ea typeface="Arial"/>
                <a:cs typeface="Arial"/>
                <a:sym typeface="Arial"/>
              </a:rPr>
              <a:t>LATCHUPATNI</a:t>
            </a:r>
            <a:r>
              <a:rPr b="0" i="0" lang="en-IN" sz="1800" u="none" cap="none" strike="noStrike">
                <a:latin typeface="Arial"/>
                <a:ea typeface="Arial"/>
                <a:cs typeface="Arial"/>
                <a:sym typeface="Arial"/>
              </a:rPr>
              <a:t> </a:t>
            </a:r>
            <a:r>
              <a:rPr b="0" i="0" lang="en-IN" sz="1400" u="none" cap="none" strike="noStrike">
                <a:latin typeface="Arial"/>
                <a:ea typeface="Arial"/>
                <a:cs typeface="Arial"/>
                <a:sym typeface="Arial"/>
              </a:rPr>
              <a:t>BHAVESH</a:t>
            </a:r>
            <a:r>
              <a:rPr b="0" i="0" lang="en-IN" sz="1800" u="none" cap="none" strike="noStrike">
                <a:latin typeface="Arial"/>
                <a:ea typeface="Arial"/>
                <a:cs typeface="Arial"/>
                <a:sym typeface="Arial"/>
              </a:rPr>
              <a:t>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IN" sz="1400" u="none" cap="none" strike="noStrike">
                <a:latin typeface="Arial"/>
                <a:ea typeface="Arial"/>
                <a:cs typeface="Arial"/>
                <a:sym typeface="Arial"/>
              </a:rPr>
              <a:t>NAIDU</a:t>
            </a:r>
            <a:endParaRPr b="0" i="0" sz="1400" u="none" cap="none" strike="noStrike">
              <a:latin typeface="Arial"/>
              <a:ea typeface="Arial"/>
              <a:cs typeface="Arial"/>
              <a:sym typeface="Arial"/>
            </a:endParaRPr>
          </a:p>
        </p:txBody>
      </p:sp>
      <p:pic>
        <p:nvPicPr>
          <p:cNvPr id="88" name="Google Shape;88;p15"/>
          <p:cNvPicPr preferRelativeResize="0"/>
          <p:nvPr/>
        </p:nvPicPr>
        <p:blipFill>
          <a:blip r:embed="rId7">
            <a:alphaModFix/>
          </a:blip>
          <a:stretch>
            <a:fillRect/>
          </a:stretch>
        </p:blipFill>
        <p:spPr>
          <a:xfrm>
            <a:off x="1139713" y="1459474"/>
            <a:ext cx="2268835" cy="3211177"/>
          </a:xfrm>
          <a:prstGeom prst="rect">
            <a:avLst/>
          </a:prstGeom>
          <a:noFill/>
          <a:ln>
            <a:noFill/>
          </a:ln>
        </p:spPr>
      </p:pic>
      <p:pic>
        <p:nvPicPr>
          <p:cNvPr id="89" name="Google Shape;89;p15"/>
          <p:cNvPicPr preferRelativeResize="0"/>
          <p:nvPr/>
        </p:nvPicPr>
        <p:blipFill rotWithShape="1">
          <a:blip r:embed="rId8">
            <a:alphaModFix/>
          </a:blip>
          <a:srcRect b="0" l="0" r="0" t="0"/>
          <a:stretch/>
        </p:blipFill>
        <p:spPr>
          <a:xfrm>
            <a:off x="4756675" y="606388"/>
            <a:ext cx="7355199" cy="587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pic>
        <p:nvPicPr>
          <p:cNvPr id="211" name="Google Shape;211;p33" title="Smart flowchart (2).png"/>
          <p:cNvPicPr preferRelativeResize="0"/>
          <p:nvPr/>
        </p:nvPicPr>
        <p:blipFill>
          <a:blip r:embed="rId3">
            <a:alphaModFix/>
          </a:blip>
          <a:stretch>
            <a:fillRect/>
          </a:stretch>
        </p:blipFill>
        <p:spPr>
          <a:xfrm>
            <a:off x="2516250" y="839150"/>
            <a:ext cx="7914027" cy="5552901"/>
          </a:xfrm>
          <a:prstGeom prst="rect">
            <a:avLst/>
          </a:prstGeom>
          <a:noFill/>
          <a:ln>
            <a:noFill/>
          </a:ln>
        </p:spPr>
      </p:pic>
      <p:sp>
        <p:nvSpPr>
          <p:cNvPr id="212" name="Google Shape;212;p33"/>
          <p:cNvSpPr/>
          <p:nvPr/>
        </p:nvSpPr>
        <p:spPr>
          <a:xfrm>
            <a:off x="2284200" y="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Methodology</a:t>
            </a:r>
            <a:endParaRPr b="0" i="0" sz="40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nvSpPr>
        <p:spPr>
          <a:xfrm>
            <a:off x="211500" y="1130650"/>
            <a:ext cx="11769000" cy="55812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002060"/>
              </a:buClr>
              <a:buSzPts val="2800"/>
              <a:buFont typeface="Arial"/>
              <a:buChar char="•"/>
            </a:pPr>
            <a:r>
              <a:rPr b="1" i="0" lang="en-IN" sz="2800" u="none" cap="none" strike="noStrike">
                <a:solidFill>
                  <a:srgbClr val="002060"/>
                </a:solidFill>
                <a:latin typeface="Bookman Old Style"/>
                <a:ea typeface="Bookman Old Style"/>
                <a:cs typeface="Bookman Old Style"/>
                <a:sym typeface="Bookman Old Style"/>
              </a:rPr>
              <a:t>Expected Results: </a:t>
            </a:r>
            <a:r>
              <a:rPr lang="en-IN" sz="2800">
                <a:solidFill>
                  <a:srgbClr val="002060"/>
                </a:solidFill>
                <a:latin typeface="Bookman Old Style"/>
                <a:ea typeface="Bookman Old Style"/>
                <a:cs typeface="Bookman Old Style"/>
                <a:sym typeface="Bookman Old Style"/>
              </a:rPr>
              <a:t>We expect to create a fully functional 3D-printed robotic arm capable of securely holding and adjusting laparoscopic instruments with high precision and stability, reducing the need for a human assistant during surgery.The arm will be easy to control and will provide smooth, steady movements, helping surgeons focus better on critical tasks.</a:t>
            </a:r>
            <a:endParaRPr sz="2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b="1" sz="2800">
              <a:solidFill>
                <a:srgbClr val="002060"/>
              </a:solidFill>
              <a:latin typeface="Bookman Old Style"/>
              <a:ea typeface="Bookman Old Style"/>
              <a:cs typeface="Bookman Old Style"/>
              <a:sym typeface="Bookman Old Style"/>
            </a:endParaRPr>
          </a:p>
          <a:p>
            <a:pPr indent="-228600" lvl="0" marL="228600" marR="0" rtl="0" algn="l">
              <a:lnSpc>
                <a:spcPct val="90000"/>
              </a:lnSpc>
              <a:spcBef>
                <a:spcPts val="1001"/>
              </a:spcBef>
              <a:spcAft>
                <a:spcPts val="0"/>
              </a:spcAft>
              <a:buClr>
                <a:srgbClr val="002060"/>
              </a:buClr>
              <a:buSzPts val="2800"/>
              <a:buFont typeface="Arial"/>
              <a:buChar char="•"/>
            </a:pPr>
            <a:r>
              <a:rPr b="1" i="0" lang="en-IN" sz="2800" u="none" cap="none" strike="noStrike">
                <a:solidFill>
                  <a:srgbClr val="002060"/>
                </a:solidFill>
                <a:latin typeface="Bookman Old Style"/>
                <a:ea typeface="Bookman Old Style"/>
                <a:cs typeface="Bookman Old Style"/>
                <a:sym typeface="Bookman Old Style"/>
              </a:rPr>
              <a:t>Potential Impact on the Field: </a:t>
            </a:r>
            <a:r>
              <a:rPr lang="en-IN" sz="2800">
                <a:solidFill>
                  <a:srgbClr val="002060"/>
                </a:solidFill>
                <a:latin typeface="Bookman Old Style"/>
                <a:ea typeface="Bookman Old Style"/>
                <a:cs typeface="Bookman Old Style"/>
                <a:sym typeface="Bookman Old Style"/>
              </a:rPr>
              <a:t>The project could lead to more efficient and stable laparoscopic surgeries, lower operating room staffing needs, and inspire the development of affordable robotic aids for minimally invasive procedures, especially in smaller hospitals and clinics.</a:t>
            </a:r>
            <a:endParaRPr b="0" i="0" sz="2800" u="none" cap="none" strike="noStrike">
              <a:solidFill>
                <a:srgbClr val="000000"/>
              </a:solidFill>
              <a:latin typeface="Calibri"/>
              <a:ea typeface="Calibri"/>
              <a:cs typeface="Calibri"/>
              <a:sym typeface="Calibri"/>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Calibri"/>
              <a:ea typeface="Calibri"/>
              <a:cs typeface="Calibri"/>
              <a:sym typeface="Calibri"/>
            </a:endParaRPr>
          </a:p>
        </p:txBody>
      </p:sp>
      <p:sp>
        <p:nvSpPr>
          <p:cNvPr id="218" name="Google Shape;218;p34"/>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219" name="Google Shape;219;p34"/>
          <p:cNvSpPr/>
          <p:nvPr/>
        </p:nvSpPr>
        <p:spPr>
          <a:xfrm>
            <a:off x="2284200" y="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Proposed Outcomes</a:t>
            </a:r>
            <a:endParaRPr b="0" i="0" sz="40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nvSpPr>
        <p:spPr>
          <a:xfrm>
            <a:off x="40050" y="1542625"/>
            <a:ext cx="12111900" cy="36756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1001"/>
              </a:spcBef>
              <a:spcAft>
                <a:spcPts val="0"/>
              </a:spcAft>
              <a:buClr>
                <a:srgbClr val="002060"/>
              </a:buClr>
              <a:buSzPts val="2800"/>
              <a:buChar char="•"/>
            </a:pPr>
            <a:r>
              <a:rPr b="1" lang="en-IN" sz="2800">
                <a:solidFill>
                  <a:srgbClr val="002060"/>
                </a:solidFill>
                <a:latin typeface="Bookman Old Style"/>
                <a:ea typeface="Bookman Old Style"/>
                <a:cs typeface="Bookman Old Style"/>
                <a:sym typeface="Bookman Old Style"/>
              </a:rPr>
              <a:t>Future Research Directions:</a:t>
            </a:r>
            <a:r>
              <a:rPr lang="en-IN" sz="2800">
                <a:solidFill>
                  <a:srgbClr val="002060"/>
                </a:solidFill>
                <a:latin typeface="Bookman Old Style"/>
                <a:ea typeface="Bookman Old Style"/>
                <a:cs typeface="Bookman Old Style"/>
                <a:sym typeface="Bookman Old Style"/>
              </a:rPr>
              <a:t> </a:t>
            </a:r>
            <a:r>
              <a:rPr lang="en-IN" sz="2800">
                <a:solidFill>
                  <a:srgbClr val="002060"/>
                </a:solidFill>
                <a:latin typeface="Bookman Old Style"/>
                <a:ea typeface="Bookman Old Style"/>
                <a:cs typeface="Bookman Old Style"/>
                <a:sym typeface="Bookman Old Style"/>
              </a:rPr>
              <a:t>This work could lead to future studies on adding AI-based automation, where the robotic arm can automatically adjust the tools during surgery without needing constant manual control. Researchers could also focus on adding force-feedback sensors, so the arm can "feel" how much pressure it is applying and handle instruments more safely. Another direction could be designing parts of the robotic arm that are either easy to sterilize or made for one-time use, making them safer and more practical for hospitals.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nvSpPr>
        <p:spPr>
          <a:xfrm>
            <a:off x="247680" y="1117440"/>
            <a:ext cx="11769120" cy="52293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1"/>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231" name="Google Shape;231;p36"/>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232" name="Google Shape;232;p36"/>
          <p:cNvSpPr/>
          <p:nvPr/>
        </p:nvSpPr>
        <p:spPr>
          <a:xfrm>
            <a:off x="2284200" y="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Timeline of the project</a:t>
            </a:r>
            <a:endParaRPr b="0" i="0" sz="4000" u="none" cap="none" strike="noStrike">
              <a:latin typeface="Arial"/>
              <a:ea typeface="Arial"/>
              <a:cs typeface="Arial"/>
              <a:sym typeface="Arial"/>
            </a:endParaRPr>
          </a:p>
        </p:txBody>
      </p:sp>
      <p:pic>
        <p:nvPicPr>
          <p:cNvPr id="233" name="Google Shape;233;p36" title="8 (1).png"/>
          <p:cNvPicPr preferRelativeResize="0"/>
          <p:nvPr/>
        </p:nvPicPr>
        <p:blipFill rotWithShape="1">
          <a:blip r:embed="rId3">
            <a:alphaModFix/>
          </a:blip>
          <a:srcRect b="23125" l="-3130" r="3129" t="16590"/>
          <a:stretch/>
        </p:blipFill>
        <p:spPr>
          <a:xfrm>
            <a:off x="104300" y="1433638"/>
            <a:ext cx="11769125" cy="3990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nvSpPr>
        <p:spPr>
          <a:xfrm>
            <a:off x="10" y="1051390"/>
            <a:ext cx="11841900" cy="5229300"/>
          </a:xfrm>
          <a:prstGeom prst="rect">
            <a:avLst/>
          </a:prstGeom>
          <a:noFill/>
          <a:ln>
            <a:noFill/>
          </a:ln>
        </p:spPr>
        <p:txBody>
          <a:bodyPr anchorCtr="0" anchor="t" bIns="45700" lIns="91425" spcFirstLastPara="1" rIns="91425" wrap="square" tIns="45700">
            <a:normAutofit fontScale="92500" lnSpcReduction="20000"/>
          </a:bodyPr>
          <a:lstStyle/>
          <a:p>
            <a:pPr indent="-233362" lvl="0" marL="228600" marR="0" rtl="0" algn="l">
              <a:lnSpc>
                <a:spcPct val="90000"/>
              </a:lnSpc>
              <a:spcBef>
                <a:spcPts val="0"/>
              </a:spcBef>
              <a:spcAft>
                <a:spcPts val="0"/>
              </a:spcAft>
              <a:buClr>
                <a:srgbClr val="002060"/>
              </a:buClr>
              <a:buSzPct val="100000"/>
              <a:buFont typeface="Arial"/>
              <a:buChar char="•"/>
            </a:pPr>
            <a:r>
              <a:rPr b="1" i="0" lang="en-IN" sz="3108" u="none" cap="none" strike="noStrike">
                <a:solidFill>
                  <a:srgbClr val="002060"/>
                </a:solidFill>
                <a:latin typeface="Bookman Old Style"/>
                <a:ea typeface="Bookman Old Style"/>
                <a:cs typeface="Bookman Old Style"/>
                <a:sym typeface="Bookman Old Style"/>
              </a:rPr>
              <a:t>Summary of Key Points:</a:t>
            </a:r>
            <a:endParaRPr b="1" sz="3108">
              <a:solidFill>
                <a:srgbClr val="002060"/>
              </a:solidFill>
              <a:latin typeface="Bookman Old Style"/>
              <a:ea typeface="Bookman Old Style"/>
              <a:cs typeface="Bookman Old Style"/>
              <a:sym typeface="Bookman Old Style"/>
            </a:endParaRPr>
          </a:p>
          <a:p>
            <a:pPr indent="-428783" lvl="1" marL="914400" marR="0" rtl="0" algn="l">
              <a:lnSpc>
                <a:spcPct val="90000"/>
              </a:lnSpc>
              <a:spcBef>
                <a:spcPts val="0"/>
              </a:spcBef>
              <a:spcAft>
                <a:spcPts val="0"/>
              </a:spcAft>
              <a:buClr>
                <a:srgbClr val="002060"/>
              </a:buClr>
              <a:buSzPct val="154345"/>
              <a:buFont typeface="Arial"/>
              <a:buChar char="○"/>
            </a:pPr>
            <a:r>
              <a:rPr b="1" lang="en-IN" sz="2208">
                <a:solidFill>
                  <a:srgbClr val="002060"/>
                </a:solidFill>
                <a:highlight>
                  <a:schemeClr val="lt1"/>
                </a:highlight>
                <a:latin typeface="Bookman Old Style"/>
                <a:ea typeface="Bookman Old Style"/>
                <a:cs typeface="Bookman Old Style"/>
                <a:sym typeface="Bookman Old Style"/>
              </a:rPr>
              <a:t>Problem</a:t>
            </a:r>
            <a:r>
              <a:rPr lang="en-IN" sz="2208">
                <a:solidFill>
                  <a:srgbClr val="002060"/>
                </a:solidFill>
                <a:highlight>
                  <a:schemeClr val="lt1"/>
                </a:highlight>
                <a:latin typeface="Bookman Old Style"/>
                <a:ea typeface="Bookman Old Style"/>
                <a:cs typeface="Bookman Old Style"/>
                <a:sym typeface="Bookman Old Style"/>
              </a:rPr>
              <a:t>: Manual laparoscopic surgery suffers from instability due to human-held instruments, leading to fatigue, shaky visuals, and reliance on assistants.</a:t>
            </a:r>
            <a:endParaRPr sz="2208">
              <a:solidFill>
                <a:srgbClr val="002060"/>
              </a:solidFill>
              <a:highlight>
                <a:schemeClr val="lt1"/>
              </a:highlight>
              <a:latin typeface="Bookman Old Style"/>
              <a:ea typeface="Bookman Old Style"/>
              <a:cs typeface="Bookman Old Style"/>
              <a:sym typeface="Bookman Old Style"/>
            </a:endParaRPr>
          </a:p>
          <a:p>
            <a:pPr indent="-428783" lvl="1" marL="914400" marR="0" rtl="0" algn="l">
              <a:lnSpc>
                <a:spcPct val="90000"/>
              </a:lnSpc>
              <a:spcBef>
                <a:spcPts val="0"/>
              </a:spcBef>
              <a:spcAft>
                <a:spcPts val="0"/>
              </a:spcAft>
              <a:buClr>
                <a:srgbClr val="002060"/>
              </a:buClr>
              <a:buSzPct val="154345"/>
              <a:buFont typeface="Arial"/>
              <a:buChar char="○"/>
            </a:pPr>
            <a:r>
              <a:rPr b="1" lang="en-IN" sz="2208">
                <a:solidFill>
                  <a:srgbClr val="002060"/>
                </a:solidFill>
                <a:highlight>
                  <a:schemeClr val="lt1"/>
                </a:highlight>
                <a:latin typeface="Bookman Old Style"/>
                <a:ea typeface="Bookman Old Style"/>
                <a:cs typeface="Bookman Old Style"/>
                <a:sym typeface="Bookman Old Style"/>
              </a:rPr>
              <a:t>Solution</a:t>
            </a:r>
            <a:r>
              <a:rPr lang="en-IN" sz="2208">
                <a:solidFill>
                  <a:srgbClr val="002060"/>
                </a:solidFill>
                <a:highlight>
                  <a:schemeClr val="lt1"/>
                </a:highlight>
                <a:latin typeface="Bookman Old Style"/>
                <a:ea typeface="Bookman Old Style"/>
                <a:cs typeface="Bookman Old Style"/>
                <a:sym typeface="Bookman Old Style"/>
              </a:rPr>
              <a:t>: A </a:t>
            </a:r>
            <a:r>
              <a:rPr b="1" lang="en-IN" sz="2208">
                <a:solidFill>
                  <a:srgbClr val="002060"/>
                </a:solidFill>
                <a:highlight>
                  <a:schemeClr val="lt1"/>
                </a:highlight>
                <a:latin typeface="Bookman Old Style"/>
                <a:ea typeface="Bookman Old Style"/>
                <a:cs typeface="Bookman Old Style"/>
                <a:sym typeface="Bookman Old Style"/>
              </a:rPr>
              <a:t>3D-printed robotic arm</a:t>
            </a:r>
            <a:r>
              <a:rPr lang="en-IN" sz="2208">
                <a:solidFill>
                  <a:srgbClr val="002060"/>
                </a:solidFill>
                <a:highlight>
                  <a:schemeClr val="lt1"/>
                </a:highlight>
                <a:latin typeface="Bookman Old Style"/>
                <a:ea typeface="Bookman Old Style"/>
                <a:cs typeface="Bookman Old Style"/>
                <a:sym typeface="Bookman Old Style"/>
              </a:rPr>
              <a:t> (designed in CAD Software) with </a:t>
            </a:r>
            <a:r>
              <a:rPr b="1" lang="en-IN" sz="2208">
                <a:solidFill>
                  <a:srgbClr val="002060"/>
                </a:solidFill>
                <a:highlight>
                  <a:schemeClr val="lt1"/>
                </a:highlight>
                <a:latin typeface="Bookman Old Style"/>
                <a:ea typeface="Bookman Old Style"/>
                <a:cs typeface="Bookman Old Style"/>
                <a:sym typeface="Bookman Old Style"/>
              </a:rPr>
              <a:t>servo motors</a:t>
            </a:r>
            <a:r>
              <a:rPr lang="en-IN" sz="2208">
                <a:solidFill>
                  <a:srgbClr val="002060"/>
                </a:solidFill>
                <a:highlight>
                  <a:schemeClr val="lt1"/>
                </a:highlight>
                <a:latin typeface="Bookman Old Style"/>
                <a:ea typeface="Bookman Old Style"/>
                <a:cs typeface="Bookman Old Style"/>
                <a:sym typeface="Bookman Old Style"/>
              </a:rPr>
              <a:t> to autonomously hold and stabilize laparoscopic tools, improving precision and reducing assistant dependency.</a:t>
            </a:r>
            <a:endParaRPr sz="2208">
              <a:solidFill>
                <a:srgbClr val="002060"/>
              </a:solidFill>
              <a:highlight>
                <a:schemeClr val="lt1"/>
              </a:highlight>
              <a:latin typeface="Bookman Old Style"/>
              <a:ea typeface="Bookman Old Style"/>
              <a:cs typeface="Bookman Old Style"/>
              <a:sym typeface="Bookman Old Style"/>
            </a:endParaRPr>
          </a:p>
          <a:p>
            <a:pPr indent="-428783" lvl="1" marL="914400" marR="0" rtl="0" algn="l">
              <a:lnSpc>
                <a:spcPct val="90000"/>
              </a:lnSpc>
              <a:spcBef>
                <a:spcPts val="0"/>
              </a:spcBef>
              <a:spcAft>
                <a:spcPts val="0"/>
              </a:spcAft>
              <a:buClr>
                <a:srgbClr val="002060"/>
              </a:buClr>
              <a:buSzPct val="154345"/>
              <a:buFont typeface="Arial"/>
              <a:buChar char="○"/>
            </a:pPr>
            <a:r>
              <a:rPr b="1" lang="en-IN" sz="2208">
                <a:solidFill>
                  <a:srgbClr val="002060"/>
                </a:solidFill>
                <a:highlight>
                  <a:schemeClr val="lt1"/>
                </a:highlight>
                <a:latin typeface="Bookman Old Style"/>
                <a:ea typeface="Bookman Old Style"/>
                <a:cs typeface="Bookman Old Style"/>
                <a:sym typeface="Bookman Old Style"/>
              </a:rPr>
              <a:t>Significance</a:t>
            </a:r>
            <a:r>
              <a:rPr lang="en-IN" sz="2208">
                <a:solidFill>
                  <a:srgbClr val="002060"/>
                </a:solidFill>
                <a:highlight>
                  <a:schemeClr val="lt1"/>
                </a:highlight>
                <a:latin typeface="Bookman Old Style"/>
                <a:ea typeface="Bookman Old Style"/>
                <a:cs typeface="Bookman Old Style"/>
                <a:sym typeface="Bookman Old Style"/>
              </a:rPr>
              <a:t>: Offers a </a:t>
            </a:r>
            <a:r>
              <a:rPr b="1" lang="en-IN" sz="2208">
                <a:solidFill>
                  <a:srgbClr val="002060"/>
                </a:solidFill>
                <a:highlight>
                  <a:schemeClr val="lt1"/>
                </a:highlight>
                <a:latin typeface="Bookman Old Style"/>
                <a:ea typeface="Bookman Old Style"/>
                <a:cs typeface="Bookman Old Style"/>
                <a:sym typeface="Bookman Old Style"/>
              </a:rPr>
              <a:t>low-cost, accessible alternative</a:t>
            </a:r>
            <a:r>
              <a:rPr lang="en-IN" sz="2208">
                <a:solidFill>
                  <a:srgbClr val="002060"/>
                </a:solidFill>
                <a:highlight>
                  <a:schemeClr val="lt1"/>
                </a:highlight>
                <a:latin typeface="Bookman Old Style"/>
                <a:ea typeface="Bookman Old Style"/>
                <a:cs typeface="Bookman Old Style"/>
                <a:sym typeface="Bookman Old Style"/>
              </a:rPr>
              <a:t> to expensive robotic systems, enhancing surgical accuracy and workflow efficiency.</a:t>
            </a:r>
            <a:endParaRPr sz="2208">
              <a:solidFill>
                <a:srgbClr val="002060"/>
              </a:solidFill>
              <a:highlight>
                <a:schemeClr val="lt1"/>
              </a:highlight>
              <a:latin typeface="Bookman Old Style"/>
              <a:ea typeface="Bookman Old Style"/>
              <a:cs typeface="Bookman Old Style"/>
              <a:sym typeface="Bookman Old Style"/>
            </a:endParaRPr>
          </a:p>
          <a:p>
            <a:pPr indent="0" lvl="0" marL="457200" marR="0" rtl="0" algn="l">
              <a:lnSpc>
                <a:spcPct val="90000"/>
              </a:lnSpc>
              <a:spcBef>
                <a:spcPts val="0"/>
              </a:spcBef>
              <a:spcAft>
                <a:spcPts val="0"/>
              </a:spcAft>
              <a:buNone/>
            </a:pPr>
            <a:r>
              <a:t/>
            </a:r>
            <a:endParaRPr sz="3108">
              <a:solidFill>
                <a:srgbClr val="002060"/>
              </a:solidFill>
              <a:latin typeface="Bookman Old Style"/>
              <a:ea typeface="Bookman Old Style"/>
              <a:cs typeface="Bookman Old Style"/>
              <a:sym typeface="Bookman Old Style"/>
            </a:endParaRPr>
          </a:p>
          <a:p>
            <a:pPr indent="-233362" lvl="0" marL="228600" marR="0" rtl="0" algn="l">
              <a:lnSpc>
                <a:spcPct val="90000"/>
              </a:lnSpc>
              <a:spcBef>
                <a:spcPts val="1001"/>
              </a:spcBef>
              <a:spcAft>
                <a:spcPts val="0"/>
              </a:spcAft>
              <a:buClr>
                <a:srgbClr val="002060"/>
              </a:buClr>
              <a:buSzPct val="100000"/>
              <a:buFont typeface="Arial"/>
              <a:buChar char="•"/>
            </a:pPr>
            <a:r>
              <a:rPr b="1" i="0" lang="en-IN" sz="3108" u="none" cap="none" strike="noStrike">
                <a:solidFill>
                  <a:srgbClr val="002060"/>
                </a:solidFill>
                <a:latin typeface="Bookman Old Style"/>
                <a:ea typeface="Bookman Old Style"/>
                <a:cs typeface="Bookman Old Style"/>
                <a:sym typeface="Bookman Old Style"/>
              </a:rPr>
              <a:t>Final Thoughts: </a:t>
            </a:r>
            <a:endParaRPr b="1" i="0" sz="3108" u="none" cap="none" strike="noStrike">
              <a:solidFill>
                <a:srgbClr val="002060"/>
              </a:solidFill>
              <a:latin typeface="Bookman Old Style"/>
              <a:ea typeface="Bookman Old Style"/>
              <a:cs typeface="Bookman Old Style"/>
              <a:sym typeface="Bookman Old Style"/>
            </a:endParaRPr>
          </a:p>
          <a:p>
            <a:pPr indent="-423862" lvl="1" marL="914400" marR="0" rtl="0" algn="l">
              <a:lnSpc>
                <a:spcPct val="90000"/>
              </a:lnSpc>
              <a:spcBef>
                <a:spcPts val="1001"/>
              </a:spcBef>
              <a:spcAft>
                <a:spcPts val="0"/>
              </a:spcAft>
              <a:buClr>
                <a:srgbClr val="002060"/>
              </a:buClr>
              <a:buSzPct val="143023"/>
              <a:buFont typeface="Arial"/>
              <a:buChar char="○"/>
            </a:pPr>
            <a:r>
              <a:rPr lang="en-IN" sz="2324">
                <a:solidFill>
                  <a:srgbClr val="002060"/>
                </a:solidFill>
                <a:highlight>
                  <a:schemeClr val="lt1"/>
                </a:highlight>
                <a:latin typeface="Bookman Old Style"/>
                <a:ea typeface="Bookman Old Style"/>
                <a:cs typeface="Bookman Old Style"/>
                <a:sym typeface="Bookman Old Style"/>
              </a:rPr>
              <a:t>This project bridges a critical gap in minimally invasive surgery by providing </a:t>
            </a:r>
            <a:r>
              <a:rPr b="1" lang="en-IN" sz="2324">
                <a:solidFill>
                  <a:srgbClr val="002060"/>
                </a:solidFill>
                <a:highlight>
                  <a:schemeClr val="lt1"/>
                </a:highlight>
                <a:latin typeface="Bookman Old Style"/>
                <a:ea typeface="Bookman Old Style"/>
                <a:cs typeface="Bookman Old Style"/>
                <a:sym typeface="Bookman Old Style"/>
              </a:rPr>
              <a:t>an affordable, customizable, and stable robotic assistive tool</a:t>
            </a:r>
            <a:r>
              <a:rPr lang="en-IN" sz="2324">
                <a:solidFill>
                  <a:srgbClr val="002060"/>
                </a:solidFill>
                <a:highlight>
                  <a:schemeClr val="lt1"/>
                </a:highlight>
                <a:latin typeface="Bookman Old Style"/>
                <a:ea typeface="Bookman Old Style"/>
                <a:cs typeface="Bookman Old Style"/>
                <a:sym typeface="Bookman Old Style"/>
              </a:rPr>
              <a:t>. </a:t>
            </a:r>
            <a:endParaRPr sz="2324">
              <a:solidFill>
                <a:srgbClr val="002060"/>
              </a:solidFill>
              <a:highlight>
                <a:schemeClr val="lt1"/>
              </a:highlight>
              <a:latin typeface="Bookman Old Style"/>
              <a:ea typeface="Bookman Old Style"/>
              <a:cs typeface="Bookman Old Style"/>
              <a:sym typeface="Bookman Old Style"/>
            </a:endParaRPr>
          </a:p>
          <a:p>
            <a:pPr indent="-423862" lvl="1" marL="914400" marR="0" rtl="0" algn="l">
              <a:lnSpc>
                <a:spcPct val="90000"/>
              </a:lnSpc>
              <a:spcBef>
                <a:spcPts val="1001"/>
              </a:spcBef>
              <a:spcAft>
                <a:spcPts val="0"/>
              </a:spcAft>
              <a:buClr>
                <a:srgbClr val="002060"/>
              </a:buClr>
              <a:buSzPct val="143023"/>
              <a:buFont typeface="Arial"/>
              <a:buChar char="○"/>
            </a:pPr>
            <a:r>
              <a:rPr lang="en-IN" sz="2324">
                <a:solidFill>
                  <a:srgbClr val="002060"/>
                </a:solidFill>
                <a:highlight>
                  <a:schemeClr val="lt1"/>
                </a:highlight>
                <a:latin typeface="Bookman Old Style"/>
                <a:ea typeface="Bookman Old Style"/>
                <a:cs typeface="Bookman Old Style"/>
                <a:sym typeface="Bookman Old Style"/>
              </a:rPr>
              <a:t>By leveraging </a:t>
            </a:r>
            <a:r>
              <a:rPr b="1" lang="en-IN" sz="2324">
                <a:solidFill>
                  <a:srgbClr val="002060"/>
                </a:solidFill>
                <a:highlight>
                  <a:schemeClr val="lt1"/>
                </a:highlight>
                <a:latin typeface="Bookman Old Style"/>
                <a:ea typeface="Bookman Old Style"/>
                <a:cs typeface="Bookman Old Style"/>
                <a:sym typeface="Bookman Old Style"/>
              </a:rPr>
              <a:t>3D printing and servo motor control</a:t>
            </a:r>
            <a:r>
              <a:rPr lang="en-IN" sz="2324">
                <a:solidFill>
                  <a:srgbClr val="002060"/>
                </a:solidFill>
                <a:highlight>
                  <a:schemeClr val="lt1"/>
                </a:highlight>
                <a:latin typeface="Bookman Old Style"/>
                <a:ea typeface="Bookman Old Style"/>
                <a:cs typeface="Bookman Old Style"/>
                <a:sym typeface="Bookman Old Style"/>
              </a:rPr>
              <a:t>, it democratizes access to robotic assistance, benefiting surgeons in both high- and low-resource settings.</a:t>
            </a:r>
            <a:endParaRPr i="0" sz="3924" u="none" cap="none" strike="noStrike">
              <a:solidFill>
                <a:srgbClr val="002060"/>
              </a:solidFill>
              <a:highlight>
                <a:schemeClr val="lt1"/>
              </a:highlight>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b="0" i="0" sz="2800" u="none" cap="none" strike="noStrike">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p:txBody>
      </p:sp>
      <p:sp>
        <p:nvSpPr>
          <p:cNvPr id="240" name="Google Shape;240;p37"/>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241" name="Google Shape;241;p37"/>
          <p:cNvSpPr/>
          <p:nvPr/>
        </p:nvSpPr>
        <p:spPr>
          <a:xfrm>
            <a:off x="2284200" y="14580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Conclusion</a:t>
            </a:r>
            <a:endParaRPr b="0" i="0" sz="4000" u="none" cap="none"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nvSpPr>
        <p:spPr>
          <a:xfrm>
            <a:off x="301800" y="1307875"/>
            <a:ext cx="11172900" cy="53328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1001"/>
              </a:spcBef>
              <a:spcAft>
                <a:spcPts val="0"/>
              </a:spcAft>
              <a:buClr>
                <a:srgbClr val="002060"/>
              </a:buClr>
              <a:buSzPts val="2800"/>
              <a:buChar char="•"/>
            </a:pPr>
            <a:r>
              <a:rPr b="1" lang="en-IN" sz="2800">
                <a:solidFill>
                  <a:srgbClr val="002060"/>
                </a:solidFill>
                <a:latin typeface="Bookman Old Style"/>
                <a:ea typeface="Bookman Old Style"/>
                <a:cs typeface="Bookman Old Style"/>
                <a:sym typeface="Bookman Old Style"/>
              </a:rPr>
              <a:t>Call to Action or Next Steps: </a:t>
            </a:r>
            <a:endParaRPr b="1" sz="2800">
              <a:solidFill>
                <a:srgbClr val="002060"/>
              </a:solidFill>
              <a:latin typeface="Bookman Old Style"/>
              <a:ea typeface="Bookman Old Style"/>
              <a:cs typeface="Bookman Old Style"/>
              <a:sym typeface="Bookman Old Style"/>
            </a:endParaRPr>
          </a:p>
          <a:p>
            <a:pPr indent="-444500" lvl="1" marL="914400" rtl="0" algn="l">
              <a:lnSpc>
                <a:spcPct val="90000"/>
              </a:lnSpc>
              <a:spcBef>
                <a:spcPts val="1001"/>
              </a:spcBef>
              <a:spcAft>
                <a:spcPts val="0"/>
              </a:spcAft>
              <a:buClr>
                <a:srgbClr val="002060"/>
              </a:buClr>
              <a:buSzPts val="3400"/>
              <a:buChar char="○"/>
            </a:pPr>
            <a:r>
              <a:rPr b="1" lang="en-IN" sz="1800">
                <a:solidFill>
                  <a:srgbClr val="002060"/>
                </a:solidFill>
                <a:highlight>
                  <a:schemeClr val="lt1"/>
                </a:highlight>
                <a:latin typeface="Bookman Old Style"/>
                <a:ea typeface="Bookman Old Style"/>
                <a:cs typeface="Bookman Old Style"/>
                <a:sym typeface="Bookman Old Style"/>
              </a:rPr>
              <a:t>Finalize Design</a:t>
            </a:r>
            <a:r>
              <a:rPr lang="en-IN" sz="1800">
                <a:solidFill>
                  <a:srgbClr val="002060"/>
                </a:solidFill>
                <a:highlight>
                  <a:schemeClr val="lt1"/>
                </a:highlight>
                <a:latin typeface="Bookman Old Style"/>
                <a:ea typeface="Bookman Old Style"/>
                <a:cs typeface="Bookman Old Style"/>
                <a:sym typeface="Bookman Old Style"/>
              </a:rPr>
              <a:t>: Optimize the SolidWorks model for 3D printing (material strength, joint flexibility).</a:t>
            </a:r>
            <a:endParaRPr sz="1800">
              <a:solidFill>
                <a:srgbClr val="002060"/>
              </a:solidFill>
              <a:highlight>
                <a:schemeClr val="lt1"/>
              </a:highlight>
              <a:latin typeface="Bookman Old Style"/>
              <a:ea typeface="Bookman Old Style"/>
              <a:cs typeface="Bookman Old Style"/>
              <a:sym typeface="Bookman Old Style"/>
            </a:endParaRPr>
          </a:p>
          <a:p>
            <a:pPr indent="-444500" lvl="1" marL="914400" rtl="0" algn="l">
              <a:lnSpc>
                <a:spcPct val="90000"/>
              </a:lnSpc>
              <a:spcBef>
                <a:spcPts val="1001"/>
              </a:spcBef>
              <a:spcAft>
                <a:spcPts val="0"/>
              </a:spcAft>
              <a:buClr>
                <a:srgbClr val="002060"/>
              </a:buClr>
              <a:buSzPts val="3400"/>
              <a:buChar char="○"/>
            </a:pPr>
            <a:r>
              <a:rPr b="1" lang="en-IN" sz="1800">
                <a:solidFill>
                  <a:srgbClr val="002060"/>
                </a:solidFill>
                <a:highlight>
                  <a:schemeClr val="lt1"/>
                </a:highlight>
                <a:latin typeface="Bookman Old Style"/>
                <a:ea typeface="Bookman Old Style"/>
                <a:cs typeface="Bookman Old Style"/>
                <a:sym typeface="Bookman Old Style"/>
              </a:rPr>
              <a:t>Prototype &amp; Test</a:t>
            </a:r>
            <a:r>
              <a:rPr lang="en-IN" sz="1800">
                <a:solidFill>
                  <a:srgbClr val="002060"/>
                </a:solidFill>
                <a:highlight>
                  <a:schemeClr val="lt1"/>
                </a:highlight>
                <a:latin typeface="Bookman Old Style"/>
                <a:ea typeface="Bookman Old Style"/>
                <a:cs typeface="Bookman Old Style"/>
                <a:sym typeface="Bookman Old Style"/>
              </a:rPr>
              <a:t>: Assemble the arm, integrate servos, and validate stability with laparoscopic tools.</a:t>
            </a:r>
            <a:endParaRPr sz="1800">
              <a:solidFill>
                <a:srgbClr val="002060"/>
              </a:solidFill>
              <a:highlight>
                <a:schemeClr val="lt1"/>
              </a:highlight>
              <a:latin typeface="Bookman Old Style"/>
              <a:ea typeface="Bookman Old Style"/>
              <a:cs typeface="Bookman Old Style"/>
              <a:sym typeface="Bookman Old Style"/>
            </a:endParaRPr>
          </a:p>
          <a:p>
            <a:pPr indent="-444500" lvl="1" marL="914400" rtl="0" algn="l">
              <a:lnSpc>
                <a:spcPct val="90000"/>
              </a:lnSpc>
              <a:spcBef>
                <a:spcPts val="1001"/>
              </a:spcBef>
              <a:spcAft>
                <a:spcPts val="0"/>
              </a:spcAft>
              <a:buClr>
                <a:srgbClr val="002060"/>
              </a:buClr>
              <a:buSzPts val="3400"/>
              <a:buChar char="○"/>
            </a:pPr>
            <a:r>
              <a:rPr b="1" lang="en-IN" sz="1800">
                <a:solidFill>
                  <a:srgbClr val="002060"/>
                </a:solidFill>
                <a:highlight>
                  <a:schemeClr val="lt1"/>
                </a:highlight>
                <a:latin typeface="Bookman Old Style"/>
                <a:ea typeface="Bookman Old Style"/>
                <a:cs typeface="Bookman Old Style"/>
                <a:sym typeface="Bookman Old Style"/>
              </a:rPr>
              <a:t>Control System</a:t>
            </a:r>
            <a:r>
              <a:rPr lang="en-IN" sz="1800">
                <a:solidFill>
                  <a:srgbClr val="002060"/>
                </a:solidFill>
                <a:highlight>
                  <a:schemeClr val="lt1"/>
                </a:highlight>
                <a:latin typeface="Bookman Old Style"/>
                <a:ea typeface="Bookman Old Style"/>
                <a:cs typeface="Bookman Old Style"/>
                <a:sym typeface="Bookman Old Style"/>
              </a:rPr>
              <a:t>: Develop a user-friendly interface (e.g., joystick, voice commands, or foot pedals) for surgeon control.</a:t>
            </a:r>
            <a:endParaRPr sz="1800">
              <a:solidFill>
                <a:srgbClr val="002060"/>
              </a:solidFill>
              <a:highlight>
                <a:schemeClr val="lt1"/>
              </a:highlight>
              <a:latin typeface="Bookman Old Style"/>
              <a:ea typeface="Bookman Old Style"/>
              <a:cs typeface="Bookman Old Style"/>
              <a:sym typeface="Bookman Old Style"/>
            </a:endParaRPr>
          </a:p>
          <a:p>
            <a:pPr indent="-444500" lvl="1" marL="914400" rtl="0" algn="l">
              <a:lnSpc>
                <a:spcPct val="90000"/>
              </a:lnSpc>
              <a:spcBef>
                <a:spcPts val="1001"/>
              </a:spcBef>
              <a:spcAft>
                <a:spcPts val="0"/>
              </a:spcAft>
              <a:buClr>
                <a:srgbClr val="002060"/>
              </a:buClr>
              <a:buSzPts val="3400"/>
              <a:buChar char="○"/>
            </a:pPr>
            <a:r>
              <a:rPr b="1" lang="en-IN" sz="1800">
                <a:solidFill>
                  <a:srgbClr val="002060"/>
                </a:solidFill>
                <a:highlight>
                  <a:schemeClr val="lt1"/>
                </a:highlight>
                <a:latin typeface="Bookman Old Style"/>
                <a:ea typeface="Bookman Old Style"/>
                <a:cs typeface="Bookman Old Style"/>
                <a:sym typeface="Bookman Old Style"/>
              </a:rPr>
              <a:t>Clinical Feedback</a:t>
            </a:r>
            <a:r>
              <a:rPr lang="en-IN" sz="1800">
                <a:solidFill>
                  <a:srgbClr val="002060"/>
                </a:solidFill>
                <a:highlight>
                  <a:schemeClr val="lt1"/>
                </a:highlight>
                <a:latin typeface="Bookman Old Style"/>
                <a:ea typeface="Bookman Old Style"/>
                <a:cs typeface="Bookman Old Style"/>
                <a:sym typeface="Bookman Old Style"/>
              </a:rPr>
              <a:t>: Collaborate with surgeons for real-world testing and iterative improvements.</a:t>
            </a:r>
            <a:endParaRPr sz="1800">
              <a:solidFill>
                <a:srgbClr val="002060"/>
              </a:solidFill>
              <a:highlight>
                <a:schemeClr val="lt1"/>
              </a:highlight>
              <a:latin typeface="Bookman Old Style"/>
              <a:ea typeface="Bookman Old Style"/>
              <a:cs typeface="Bookman Old Style"/>
              <a:sym typeface="Bookman Old Style"/>
            </a:endParaRPr>
          </a:p>
          <a:p>
            <a:pPr indent="-444500" lvl="1" marL="914400" rtl="0" algn="l">
              <a:lnSpc>
                <a:spcPct val="90000"/>
              </a:lnSpc>
              <a:spcBef>
                <a:spcPts val="1001"/>
              </a:spcBef>
              <a:spcAft>
                <a:spcPts val="0"/>
              </a:spcAft>
              <a:buClr>
                <a:srgbClr val="002060"/>
              </a:buClr>
              <a:buSzPts val="3400"/>
              <a:buChar char="○"/>
            </a:pPr>
            <a:r>
              <a:rPr b="1" lang="en-IN" sz="1800">
                <a:solidFill>
                  <a:srgbClr val="002060"/>
                </a:solidFill>
                <a:highlight>
                  <a:schemeClr val="lt1"/>
                </a:highlight>
                <a:latin typeface="Bookman Old Style"/>
                <a:ea typeface="Bookman Old Style"/>
                <a:cs typeface="Bookman Old Style"/>
                <a:sym typeface="Bookman Old Style"/>
              </a:rPr>
              <a:t>Future Scaling</a:t>
            </a:r>
            <a:r>
              <a:rPr lang="en-IN" sz="1800">
                <a:solidFill>
                  <a:srgbClr val="002060"/>
                </a:solidFill>
                <a:highlight>
                  <a:schemeClr val="lt1"/>
                </a:highlight>
                <a:latin typeface="Bookman Old Style"/>
                <a:ea typeface="Bookman Old Style"/>
                <a:cs typeface="Bookman Old Style"/>
                <a:sym typeface="Bookman Old Style"/>
              </a:rPr>
              <a:t>: Explore motor upgrades, AI-assisted tracking, or haptic feedback for advanced functionality.</a:t>
            </a:r>
            <a:endParaRPr sz="1800">
              <a:solidFill>
                <a:srgbClr val="002060"/>
              </a:solidFill>
              <a:highlight>
                <a:schemeClr val="lt1"/>
              </a:highlight>
              <a:latin typeface="Bookman Old Style"/>
              <a:ea typeface="Bookman Old Style"/>
              <a:cs typeface="Bookman Old Style"/>
              <a:sym typeface="Bookman Old Style"/>
            </a:endParaRPr>
          </a:p>
          <a:p>
            <a:pPr indent="0" lvl="0" marL="457200" rtl="0" algn="l">
              <a:lnSpc>
                <a:spcPct val="90000"/>
              </a:lnSpc>
              <a:spcBef>
                <a:spcPts val="1001"/>
              </a:spcBef>
              <a:spcAft>
                <a:spcPts val="0"/>
              </a:spcAft>
              <a:buNone/>
            </a:pPr>
            <a:r>
              <a:t/>
            </a:r>
            <a:endParaRPr sz="2800">
              <a:solidFill>
                <a:srgbClr val="002060"/>
              </a:solidFill>
              <a:latin typeface="Bookman Old Style"/>
              <a:ea typeface="Bookman Old Style"/>
              <a:cs typeface="Bookman Old Style"/>
              <a:sym typeface="Bookman Old Styl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nvSpPr>
        <p:spPr>
          <a:xfrm>
            <a:off x="573945" y="1199965"/>
            <a:ext cx="11192400" cy="5229300"/>
          </a:xfrm>
          <a:prstGeom prst="rect">
            <a:avLst/>
          </a:prstGeom>
          <a:noFill/>
          <a:ln>
            <a:noFill/>
          </a:ln>
        </p:spPr>
        <p:txBody>
          <a:bodyPr anchorCtr="0" anchor="t" bIns="45700" lIns="91425" spcFirstLastPara="1" rIns="91425" wrap="square" tIns="45700">
            <a:normAutofit fontScale="70000" lnSpcReduction="20000"/>
          </a:bodyPr>
          <a:lstStyle/>
          <a:p>
            <a:pPr indent="-175260" lvl="0" marL="228600" marR="0" rtl="0" algn="l">
              <a:lnSpc>
                <a:spcPct val="90000"/>
              </a:lnSpc>
              <a:spcBef>
                <a:spcPts val="0"/>
              </a:spcBef>
              <a:spcAft>
                <a:spcPts val="0"/>
              </a:spcAft>
              <a:buClr>
                <a:srgbClr val="002060"/>
              </a:buClr>
              <a:buSzPct val="100000"/>
              <a:buFont typeface="Arial"/>
              <a:buChar char="•"/>
            </a:pPr>
            <a:r>
              <a:rPr b="1" i="0" lang="en-IN" sz="2800" u="none" cap="none" strike="noStrike">
                <a:solidFill>
                  <a:srgbClr val="002060"/>
                </a:solidFill>
                <a:latin typeface="Bookman Old Style"/>
                <a:ea typeface="Bookman Old Style"/>
                <a:cs typeface="Bookman Old Style"/>
                <a:sym typeface="Bookman Old Style"/>
              </a:rPr>
              <a:t>List of References: </a:t>
            </a:r>
            <a:endParaRPr sz="2800">
              <a:solidFill>
                <a:srgbClr val="002060"/>
              </a:solidFill>
              <a:latin typeface="Bookman Old Style"/>
              <a:ea typeface="Bookman Old Style"/>
              <a:cs typeface="Bookman Old Style"/>
              <a:sym typeface="Bookman Old Style"/>
            </a:endParaRPr>
          </a:p>
          <a:p>
            <a:pPr indent="0" lvl="0" marL="91440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308610" lvl="1" marL="914400" marR="0" rtl="0" algn="l">
              <a:lnSpc>
                <a:spcPct val="90000"/>
              </a:lnSpc>
              <a:spcBef>
                <a:spcPts val="0"/>
              </a:spcBef>
              <a:spcAft>
                <a:spcPts val="0"/>
              </a:spcAft>
              <a:buClr>
                <a:srgbClr val="002060"/>
              </a:buClr>
              <a:buSzPct val="100000"/>
              <a:buFont typeface="Bookman Old Style"/>
              <a:buChar char="○"/>
            </a:pPr>
            <a:r>
              <a:rPr lang="en-IN" sz="1800" u="sng">
                <a:solidFill>
                  <a:schemeClr val="hlink"/>
                </a:solidFill>
                <a:latin typeface="Bookman Old Style"/>
                <a:ea typeface="Bookman Old Style"/>
                <a:cs typeface="Bookman Old Style"/>
                <a:sym typeface="Bookman Old Style"/>
                <a:hlinkClick r:id="rId3"/>
              </a:rPr>
              <a:t>https://www.ijfmr.com/papers/2025/2/41391.pdf</a:t>
            </a:r>
            <a:endParaRPr/>
          </a:p>
          <a:p>
            <a:pPr indent="0" lvl="0" marL="914400" marR="0" rtl="0" algn="l">
              <a:lnSpc>
                <a:spcPct val="90000"/>
              </a:lnSpc>
              <a:spcBef>
                <a:spcPts val="0"/>
              </a:spcBef>
              <a:spcAft>
                <a:spcPts val="0"/>
              </a:spcAft>
              <a:buNone/>
            </a:pPr>
            <a:r>
              <a:t/>
            </a:r>
            <a:endParaRPr/>
          </a:p>
          <a:p>
            <a:pPr indent="0" lvl="0" marL="914400" marR="0" rtl="0" algn="l">
              <a:lnSpc>
                <a:spcPct val="90000"/>
              </a:lnSpc>
              <a:spcBef>
                <a:spcPts val="0"/>
              </a:spcBef>
              <a:spcAft>
                <a:spcPts val="0"/>
              </a:spcAft>
              <a:buNone/>
            </a:pPr>
            <a:r>
              <a:t/>
            </a:r>
            <a:endParaRPr/>
          </a:p>
          <a:p>
            <a:pPr indent="-308610" lvl="1" marL="914400" marR="0" rtl="0" algn="l">
              <a:lnSpc>
                <a:spcPct val="90000"/>
              </a:lnSpc>
              <a:spcBef>
                <a:spcPts val="0"/>
              </a:spcBef>
              <a:spcAft>
                <a:spcPts val="0"/>
              </a:spcAft>
              <a:buClr>
                <a:srgbClr val="002060"/>
              </a:buClr>
              <a:buSzPct val="100000"/>
              <a:buFont typeface="Bookman Old Style"/>
              <a:buChar char="○"/>
            </a:pPr>
            <a:r>
              <a:rPr lang="en-IN" sz="1800" u="sng">
                <a:solidFill>
                  <a:schemeClr val="hlink"/>
                </a:solidFill>
                <a:latin typeface="Bookman Old Style"/>
                <a:ea typeface="Bookman Old Style"/>
                <a:cs typeface="Bookman Old Style"/>
                <a:sym typeface="Bookman Old Style"/>
                <a:hlinkClick r:id="rId4"/>
              </a:rPr>
              <a:t>https://ieeexplore-ieee-org-vtuconsortia.knimbus.com/document/10087600</a:t>
            </a:r>
            <a:endParaRPr sz="1800">
              <a:solidFill>
                <a:srgbClr val="002060"/>
              </a:solidFill>
              <a:latin typeface="Bookman Old Style"/>
              <a:ea typeface="Bookman Old Style"/>
              <a:cs typeface="Bookman Old Style"/>
              <a:sym typeface="Bookman Old Style"/>
            </a:endParaRPr>
          </a:p>
          <a:p>
            <a:pPr indent="0" lvl="0" marL="0" marR="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0" lvl="0" marL="457200" marR="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308610" lvl="1" marL="914400" marR="0" rtl="0" algn="l">
              <a:lnSpc>
                <a:spcPct val="90000"/>
              </a:lnSpc>
              <a:spcBef>
                <a:spcPts val="0"/>
              </a:spcBef>
              <a:spcAft>
                <a:spcPts val="0"/>
              </a:spcAft>
              <a:buClr>
                <a:srgbClr val="002060"/>
              </a:buClr>
              <a:buSzPct val="100000"/>
              <a:buFont typeface="Bookman Old Style"/>
              <a:buChar char="○"/>
            </a:pPr>
            <a:r>
              <a:rPr lang="en-IN" sz="1800" u="sng">
                <a:solidFill>
                  <a:schemeClr val="hlink"/>
                </a:solidFill>
                <a:latin typeface="Bookman Old Style"/>
                <a:ea typeface="Bookman Old Style"/>
                <a:cs typeface="Bookman Old Style"/>
                <a:sym typeface="Bookman Old Style"/>
                <a:hlinkClick r:id="rId5"/>
              </a:rPr>
              <a:t>https://ieeexplore-ieee-org-vtuconsortia.knimbus.com/document/9154175</a:t>
            </a:r>
            <a:endParaRPr sz="1800">
              <a:solidFill>
                <a:srgbClr val="002060"/>
              </a:solidFill>
              <a:latin typeface="Bookman Old Style"/>
              <a:ea typeface="Bookman Old Style"/>
              <a:cs typeface="Bookman Old Style"/>
              <a:sym typeface="Bookman Old Style"/>
            </a:endParaRPr>
          </a:p>
          <a:p>
            <a:pPr indent="0" lvl="0" marL="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308610" lvl="1" marL="914400" marR="0" rtl="0" algn="l">
              <a:lnSpc>
                <a:spcPct val="90000"/>
              </a:lnSpc>
              <a:spcBef>
                <a:spcPts val="0"/>
              </a:spcBef>
              <a:spcAft>
                <a:spcPts val="0"/>
              </a:spcAft>
              <a:buClr>
                <a:srgbClr val="002060"/>
              </a:buClr>
              <a:buSzPct val="100000"/>
              <a:buFont typeface="Bookman Old Style"/>
              <a:buChar char="○"/>
            </a:pPr>
            <a:r>
              <a:rPr lang="en-IN" sz="1800" u="sng">
                <a:solidFill>
                  <a:schemeClr val="hlink"/>
                </a:solidFill>
                <a:latin typeface="Bookman Old Style"/>
                <a:ea typeface="Bookman Old Style"/>
                <a:cs typeface="Bookman Old Style"/>
                <a:sym typeface="Bookman Old Style"/>
                <a:hlinkClick r:id="rId6"/>
              </a:rPr>
              <a:t>https://ieeexplore.ieee.org/document/8014622</a:t>
            </a:r>
            <a:endParaRPr sz="1800">
              <a:solidFill>
                <a:srgbClr val="002060"/>
              </a:solidFill>
              <a:latin typeface="Bookman Old Style"/>
              <a:ea typeface="Bookman Old Style"/>
              <a:cs typeface="Bookman Old Style"/>
              <a:sym typeface="Bookman Old Style"/>
            </a:endParaRPr>
          </a:p>
          <a:p>
            <a:pPr indent="0" lvl="0" marL="914400" marR="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308610" lvl="1" marL="914400" marR="0" rtl="0" algn="l">
              <a:lnSpc>
                <a:spcPct val="90000"/>
              </a:lnSpc>
              <a:spcBef>
                <a:spcPts val="0"/>
              </a:spcBef>
              <a:spcAft>
                <a:spcPts val="0"/>
              </a:spcAft>
              <a:buClr>
                <a:srgbClr val="002060"/>
              </a:buClr>
              <a:buSzPct val="100000"/>
              <a:buFont typeface="Bookman Old Style"/>
              <a:buChar char="○"/>
            </a:pPr>
            <a:r>
              <a:rPr lang="en-IN" sz="1800">
                <a:solidFill>
                  <a:srgbClr val="002060"/>
                </a:solidFill>
                <a:latin typeface="Bookman Old Style"/>
                <a:ea typeface="Bookman Old Style"/>
                <a:cs typeface="Bookman Old Style"/>
                <a:sym typeface="Bookman Old Style"/>
              </a:rPr>
              <a:t>https://ieeexplore-ieee-org-vtuconsortia.knimbus.com/document/7358953</a:t>
            </a:r>
            <a:endParaRPr sz="1800">
              <a:solidFill>
                <a:srgbClr val="002060"/>
              </a:solidFill>
              <a:latin typeface="Bookman Old Style"/>
              <a:ea typeface="Bookman Old Style"/>
              <a:cs typeface="Bookman Old Style"/>
              <a:sym typeface="Bookman Old Style"/>
            </a:endParaRPr>
          </a:p>
          <a:p>
            <a:pPr indent="0" lvl="0" marL="914400" marR="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308610" lvl="1" marL="914400" rtl="0" algn="l">
              <a:lnSpc>
                <a:spcPct val="90000"/>
              </a:lnSpc>
              <a:spcBef>
                <a:spcPts val="0"/>
              </a:spcBef>
              <a:spcAft>
                <a:spcPts val="0"/>
              </a:spcAft>
              <a:buClr>
                <a:srgbClr val="002060"/>
              </a:buClr>
              <a:buSzPct val="100000"/>
              <a:buFont typeface="Bookman Old Style"/>
              <a:buChar char="○"/>
            </a:pPr>
            <a:r>
              <a:rPr lang="en-IN" sz="1800" u="sng">
                <a:solidFill>
                  <a:schemeClr val="hlink"/>
                </a:solidFill>
                <a:latin typeface="Bookman Old Style"/>
                <a:ea typeface="Bookman Old Style"/>
                <a:cs typeface="Bookman Old Style"/>
                <a:sym typeface="Bookman Old Style"/>
                <a:hlinkClick r:id="rId7"/>
              </a:rPr>
              <a:t>https://www.cambridge.org/core/journals/robotica/article/remote-center-of-motion-robotic-arm-for-computer-assisted-surgery/D597E98B066508B28AF12BA8F6DC78BB</a:t>
            </a:r>
            <a:endParaRPr sz="1800">
              <a:solidFill>
                <a:srgbClr val="002060"/>
              </a:solidFill>
              <a:latin typeface="Bookman Old Style"/>
              <a:ea typeface="Bookman Old Style"/>
              <a:cs typeface="Bookman Old Style"/>
              <a:sym typeface="Bookman Old Style"/>
            </a:endParaRPr>
          </a:p>
          <a:p>
            <a:pPr indent="0" lvl="0" marL="91440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0" lvl="0" marL="0" marR="0" rtl="0" algn="l">
              <a:lnSpc>
                <a:spcPct val="90000"/>
              </a:lnSpc>
              <a:spcBef>
                <a:spcPts val="0"/>
              </a:spcBef>
              <a:spcAft>
                <a:spcPts val="0"/>
              </a:spcAft>
              <a:buNone/>
            </a:pPr>
            <a:r>
              <a:t/>
            </a:r>
            <a:endParaRPr sz="1800">
              <a:solidFill>
                <a:srgbClr val="002060"/>
              </a:solidFill>
              <a:latin typeface="Bookman Old Style"/>
              <a:ea typeface="Bookman Old Style"/>
              <a:cs typeface="Bookman Old Style"/>
              <a:sym typeface="Bookman Old Style"/>
            </a:endParaRPr>
          </a:p>
          <a:p>
            <a:pPr indent="-175260" lvl="0" marL="228600" marR="0" rtl="0" algn="l">
              <a:lnSpc>
                <a:spcPct val="90000"/>
              </a:lnSpc>
              <a:spcBef>
                <a:spcPts val="1001"/>
              </a:spcBef>
              <a:spcAft>
                <a:spcPts val="0"/>
              </a:spcAft>
              <a:buClr>
                <a:srgbClr val="002060"/>
              </a:buClr>
              <a:buSzPct val="100000"/>
              <a:buFont typeface="Arial"/>
              <a:buChar char="•"/>
            </a:pPr>
            <a:r>
              <a:rPr b="1" i="0" lang="en-IN" sz="2800" u="none" cap="none" strike="noStrike">
                <a:solidFill>
                  <a:srgbClr val="002060"/>
                </a:solidFill>
                <a:latin typeface="Bookman Old Style"/>
                <a:ea typeface="Bookman Old Style"/>
                <a:cs typeface="Bookman Old Style"/>
                <a:sym typeface="Bookman Old Style"/>
              </a:rPr>
              <a:t>Citations in Appropriate Format: </a:t>
            </a:r>
            <a:endParaRPr b="1" sz="2800">
              <a:solidFill>
                <a:srgbClr val="002060"/>
              </a:solidFill>
              <a:latin typeface="Bookman Old Style"/>
              <a:ea typeface="Bookman Old Style"/>
              <a:cs typeface="Bookman Old Style"/>
              <a:sym typeface="Bookman Old Style"/>
            </a:endParaRPr>
          </a:p>
          <a:p>
            <a:pPr indent="-353060" lvl="1" marL="914400" rtl="0" algn="l">
              <a:spcBef>
                <a:spcPts val="0"/>
              </a:spcBef>
              <a:spcAft>
                <a:spcPts val="0"/>
              </a:spcAft>
              <a:buClr>
                <a:srgbClr val="002060"/>
              </a:buClr>
              <a:buSzPct val="175000"/>
              <a:buFont typeface="Bookman Old Style"/>
              <a:buChar char="○"/>
            </a:pPr>
            <a:r>
              <a:rPr lang="en-IN" sz="1600">
                <a:solidFill>
                  <a:schemeClr val="dk1"/>
                </a:solidFill>
                <a:latin typeface="Bookman Old Style"/>
                <a:ea typeface="Bookman Old Style"/>
                <a:cs typeface="Bookman Old Style"/>
                <a:sym typeface="Bookman Old Style"/>
              </a:rPr>
              <a:t>Sevara, A. J., Bamania, P. R., Bhatt, H. M., &amp; Lakhwani, M. A. (2025). </a:t>
            </a:r>
            <a:r>
              <a:rPr i="1" lang="en-IN" sz="1600">
                <a:solidFill>
                  <a:schemeClr val="dk1"/>
                </a:solidFill>
                <a:latin typeface="Bookman Old Style"/>
                <a:ea typeface="Bookman Old Style"/>
                <a:cs typeface="Bookman Old Style"/>
                <a:sym typeface="Bookman Old Style"/>
              </a:rPr>
              <a:t>Development of a Wi-Fi enabled robotic arm with real-time web-based control</a:t>
            </a:r>
            <a:r>
              <a:rPr lang="en-IN" sz="1600">
                <a:solidFill>
                  <a:schemeClr val="dk1"/>
                </a:solidFill>
                <a:latin typeface="Bookman Old Style"/>
                <a:ea typeface="Bookman Old Style"/>
                <a:cs typeface="Bookman Old Style"/>
                <a:sym typeface="Bookman Old Style"/>
              </a:rPr>
              <a:t>. International Journal for Multidisciplinary Research (IJFMR)</a:t>
            </a:r>
            <a:endParaRPr b="1" sz="2600">
              <a:solidFill>
                <a:schemeClr val="dk1"/>
              </a:solidFill>
              <a:latin typeface="Bookman Old Style"/>
              <a:ea typeface="Bookman Old Style"/>
              <a:cs typeface="Bookman Old Style"/>
              <a:sym typeface="Bookman Old Style"/>
            </a:endParaRPr>
          </a:p>
          <a:p>
            <a:pPr indent="-353060" lvl="1" marL="914400" rtl="0" algn="l">
              <a:spcBef>
                <a:spcPts val="0"/>
              </a:spcBef>
              <a:spcAft>
                <a:spcPts val="0"/>
              </a:spcAft>
              <a:buClr>
                <a:srgbClr val="002060"/>
              </a:buClr>
              <a:buSzPct val="254545"/>
              <a:buFont typeface="Bookman Old Style"/>
              <a:buChar char="○"/>
            </a:pPr>
            <a:r>
              <a:rPr lang="en-IN" sz="1100">
                <a:solidFill>
                  <a:schemeClr val="dk1"/>
                </a:solidFill>
                <a:latin typeface="Bookman Old Style"/>
                <a:ea typeface="Bookman Old Style"/>
                <a:cs typeface="Bookman Old Style"/>
                <a:sym typeface="Bookman Old Style"/>
              </a:rPr>
              <a:t>D. Zhang, W. Ma and H. Zhang, "Analysis and Simulation of Mechanical Arm Dynamics Model Based on Simulink," </a:t>
            </a:r>
            <a:r>
              <a:rPr i="1" lang="en-IN" sz="1100">
                <a:solidFill>
                  <a:schemeClr val="dk1"/>
                </a:solidFill>
                <a:latin typeface="Bookman Old Style"/>
                <a:ea typeface="Bookman Old Style"/>
                <a:cs typeface="Bookman Old Style"/>
                <a:sym typeface="Bookman Old Style"/>
              </a:rPr>
              <a:t>2022 2nd International Conference on Algorithms, High Performance Computing and Artificial Intelligence (AHPCAI)</a:t>
            </a:r>
            <a:r>
              <a:rPr lang="en-IN" sz="1100">
                <a:solidFill>
                  <a:schemeClr val="dk1"/>
                </a:solidFill>
                <a:latin typeface="Bookman Old Style"/>
                <a:ea typeface="Bookman Old Style"/>
                <a:cs typeface="Bookman Old Style"/>
                <a:sym typeface="Bookman Old Style"/>
              </a:rPr>
              <a:t>, Guangzhou, China, 2022,</a:t>
            </a:r>
            <a:endParaRPr sz="1300">
              <a:solidFill>
                <a:srgbClr val="222222"/>
              </a:solidFill>
              <a:highlight>
                <a:schemeClr val="lt1"/>
              </a:highlight>
              <a:latin typeface="Bookman Old Style"/>
              <a:ea typeface="Bookman Old Style"/>
              <a:cs typeface="Bookman Old Style"/>
              <a:sym typeface="Bookman Old Style"/>
            </a:endParaRPr>
          </a:p>
          <a:p>
            <a:pPr indent="-353060" lvl="1" marL="914400" rtl="0" algn="l">
              <a:spcBef>
                <a:spcPts val="0"/>
              </a:spcBef>
              <a:spcAft>
                <a:spcPts val="0"/>
              </a:spcAft>
              <a:buClr>
                <a:srgbClr val="002060"/>
              </a:buClr>
              <a:buSzPct val="254545"/>
              <a:buFont typeface="Bookman Old Style"/>
              <a:buChar char="○"/>
            </a:pPr>
            <a:r>
              <a:rPr lang="en-IN" sz="1100">
                <a:solidFill>
                  <a:schemeClr val="dk1"/>
                </a:solidFill>
                <a:latin typeface="Bookman Old Style"/>
                <a:ea typeface="Bookman Old Style"/>
                <a:cs typeface="Bookman Old Style"/>
                <a:sym typeface="Bookman Old Style"/>
              </a:rPr>
              <a:t>Trisha, &amp; Kumar, S. D. (2020). </a:t>
            </a:r>
            <a:r>
              <a:rPr i="1" lang="en-IN" sz="1100">
                <a:solidFill>
                  <a:schemeClr val="dk1"/>
                </a:solidFill>
                <a:latin typeface="Bookman Old Style"/>
                <a:ea typeface="Bookman Old Style"/>
                <a:cs typeface="Bookman Old Style"/>
                <a:sym typeface="Bookman Old Style"/>
              </a:rPr>
              <a:t>Design and development of IoT-based robot</a:t>
            </a:r>
            <a:r>
              <a:rPr lang="en-IN" sz="1100">
                <a:solidFill>
                  <a:schemeClr val="dk1"/>
                </a:solidFill>
                <a:latin typeface="Bookman Old Style"/>
                <a:ea typeface="Bookman Old Style"/>
                <a:cs typeface="Bookman Old Style"/>
                <a:sym typeface="Bookman Old Style"/>
              </a:rPr>
              <a:t>. In 2020 International Conference for Emerging Technology (INCET) (pp. 1–4). IEEE.</a:t>
            </a:r>
            <a:endParaRPr sz="2100">
              <a:solidFill>
                <a:schemeClr val="dk1"/>
              </a:solidFill>
              <a:latin typeface="Bookman Old Style"/>
              <a:ea typeface="Bookman Old Style"/>
              <a:cs typeface="Bookman Old Style"/>
              <a:sym typeface="Bookman Old Style"/>
            </a:endParaRPr>
          </a:p>
          <a:p>
            <a:pPr indent="-353060" lvl="1" marL="914400" rtl="0" algn="l">
              <a:spcBef>
                <a:spcPts val="0"/>
              </a:spcBef>
              <a:spcAft>
                <a:spcPts val="0"/>
              </a:spcAft>
              <a:buClr>
                <a:srgbClr val="002060"/>
              </a:buClr>
              <a:buSzPct val="215384"/>
              <a:buFont typeface="Bookman Old Style"/>
              <a:buChar char="○"/>
            </a:pPr>
            <a:r>
              <a:rPr lang="en-IN" sz="1300">
                <a:solidFill>
                  <a:srgbClr val="222222"/>
                </a:solidFill>
                <a:highlight>
                  <a:schemeClr val="lt1"/>
                </a:highlight>
                <a:latin typeface="Bookman Old Style"/>
                <a:ea typeface="Bookman Old Style"/>
                <a:cs typeface="Bookman Old Style"/>
                <a:sym typeface="Bookman Old Style"/>
              </a:rPr>
              <a:t>Megalingam, R. K., Boddupalli, S., &amp; Apuroop, K. G. S. (2017, January). Robotic arm control through mimicking of miniature robotic arm. In </a:t>
            </a:r>
            <a:r>
              <a:rPr i="1" lang="en-IN" sz="1300">
                <a:solidFill>
                  <a:srgbClr val="222222"/>
                </a:solidFill>
                <a:highlight>
                  <a:schemeClr val="lt1"/>
                </a:highlight>
                <a:latin typeface="Bookman Old Style"/>
                <a:ea typeface="Bookman Old Style"/>
                <a:cs typeface="Bookman Old Style"/>
                <a:sym typeface="Bookman Old Style"/>
              </a:rPr>
              <a:t>2017 4th International Conference on Advanced Computing and Communication Systems (ICACCS)</a:t>
            </a:r>
            <a:r>
              <a:rPr lang="en-IN" sz="1300">
                <a:solidFill>
                  <a:srgbClr val="222222"/>
                </a:solidFill>
                <a:highlight>
                  <a:schemeClr val="lt1"/>
                </a:highlight>
                <a:latin typeface="Bookman Old Style"/>
                <a:ea typeface="Bookman Old Style"/>
                <a:cs typeface="Bookman Old Style"/>
                <a:sym typeface="Bookman Old Style"/>
              </a:rPr>
              <a:t> (pp. 1-7). IEEE.</a:t>
            </a:r>
            <a:endParaRPr sz="1300">
              <a:solidFill>
                <a:srgbClr val="222222"/>
              </a:solidFill>
              <a:highlight>
                <a:schemeClr val="lt1"/>
              </a:highlight>
              <a:latin typeface="Bookman Old Style"/>
              <a:ea typeface="Bookman Old Style"/>
              <a:cs typeface="Bookman Old Style"/>
              <a:sym typeface="Bookman Old Style"/>
            </a:endParaRPr>
          </a:p>
          <a:p>
            <a:pPr indent="-353060" lvl="1" marL="914400" rtl="0" algn="l">
              <a:spcBef>
                <a:spcPts val="0"/>
              </a:spcBef>
              <a:spcAft>
                <a:spcPts val="0"/>
              </a:spcAft>
              <a:buClr>
                <a:srgbClr val="002060"/>
              </a:buClr>
              <a:buSzPct val="215384"/>
              <a:buFont typeface="Bookman Old Style"/>
              <a:buChar char="○"/>
            </a:pPr>
            <a:r>
              <a:rPr lang="en-IN" sz="1300">
                <a:solidFill>
                  <a:schemeClr val="dk1"/>
                </a:solidFill>
              </a:rPr>
              <a:t>Shim, S., Kang, T., Ji, D., &amp; Hong, J. (2015). A preliminary study on joint to joint control master device for single port laparoscopic surgery robot. In Proceedings of the 12th International Conference on Ubiquitous Robots and Ambient Intelligence (URAI) (pp. 281–283).</a:t>
            </a:r>
            <a:endParaRPr sz="1300">
              <a:solidFill>
                <a:schemeClr val="dk1"/>
              </a:solidFill>
            </a:endParaRPr>
          </a:p>
          <a:p>
            <a:pPr indent="-353060" lvl="1" marL="914400" rtl="0" algn="l">
              <a:spcBef>
                <a:spcPts val="0"/>
              </a:spcBef>
              <a:spcAft>
                <a:spcPts val="0"/>
              </a:spcAft>
              <a:buClr>
                <a:srgbClr val="002060"/>
              </a:buClr>
              <a:buSzPct val="200000"/>
              <a:buFont typeface="Bookman Old Style"/>
              <a:buChar char="○"/>
            </a:pPr>
            <a:r>
              <a:rPr lang="en-IN">
                <a:solidFill>
                  <a:srgbClr val="222222"/>
                </a:solidFill>
                <a:highlight>
                  <a:schemeClr val="lt1"/>
                </a:highlight>
                <a:latin typeface="Bookman Old Style"/>
                <a:ea typeface="Bookman Old Style"/>
                <a:cs typeface="Bookman Old Style"/>
                <a:sym typeface="Bookman Old Style"/>
              </a:rPr>
              <a:t>Eldridge, B., Gruben, K., LaRose, D., Funda, J., Gomory, S., Karidis, J., ... &amp; Anderson, J. (1996). A remote center of motion robotic arm for computer assisted surgery. </a:t>
            </a:r>
            <a:r>
              <a:rPr i="1" lang="en-IN">
                <a:solidFill>
                  <a:srgbClr val="222222"/>
                </a:solidFill>
                <a:highlight>
                  <a:schemeClr val="lt1"/>
                </a:highlight>
                <a:latin typeface="Bookman Old Style"/>
                <a:ea typeface="Bookman Old Style"/>
                <a:cs typeface="Bookman Old Style"/>
                <a:sym typeface="Bookman Old Style"/>
              </a:rPr>
              <a:t>Robotica</a:t>
            </a:r>
            <a:r>
              <a:rPr lang="en-IN">
                <a:solidFill>
                  <a:srgbClr val="222222"/>
                </a:solidFill>
                <a:highlight>
                  <a:schemeClr val="lt1"/>
                </a:highlight>
                <a:latin typeface="Bookman Old Style"/>
                <a:ea typeface="Bookman Old Style"/>
                <a:cs typeface="Bookman Old Style"/>
                <a:sym typeface="Bookman Old Style"/>
              </a:rPr>
              <a:t>, </a:t>
            </a:r>
            <a:r>
              <a:rPr i="1" lang="en-IN">
                <a:solidFill>
                  <a:srgbClr val="222222"/>
                </a:solidFill>
                <a:highlight>
                  <a:schemeClr val="lt1"/>
                </a:highlight>
                <a:latin typeface="Bookman Old Style"/>
                <a:ea typeface="Bookman Old Style"/>
                <a:cs typeface="Bookman Old Style"/>
                <a:sym typeface="Bookman Old Style"/>
              </a:rPr>
              <a:t>14</a:t>
            </a:r>
            <a:r>
              <a:rPr lang="en-IN">
                <a:solidFill>
                  <a:srgbClr val="222222"/>
                </a:solidFill>
                <a:highlight>
                  <a:schemeClr val="lt1"/>
                </a:highlight>
                <a:latin typeface="Bookman Old Style"/>
                <a:ea typeface="Bookman Old Style"/>
                <a:cs typeface="Bookman Old Style"/>
                <a:sym typeface="Bookman Old Style"/>
              </a:rPr>
              <a:t>(1), 103-109.</a:t>
            </a:r>
            <a:endParaRPr>
              <a:solidFill>
                <a:srgbClr val="222222"/>
              </a:solidFill>
              <a:highlight>
                <a:schemeClr val="lt1"/>
              </a:highlight>
              <a:latin typeface="Bookman Old Style"/>
              <a:ea typeface="Bookman Old Style"/>
              <a:cs typeface="Bookman Old Style"/>
              <a:sym typeface="Bookman Old Style"/>
            </a:endParaRPr>
          </a:p>
          <a:p>
            <a:pPr indent="0" lvl="0" marL="914400" rtl="0" algn="l">
              <a:spcBef>
                <a:spcPts val="0"/>
              </a:spcBef>
              <a:spcAft>
                <a:spcPts val="0"/>
              </a:spcAft>
              <a:buNone/>
            </a:pPr>
            <a:r>
              <a:t/>
            </a:r>
            <a:endParaRPr>
              <a:solidFill>
                <a:srgbClr val="222222"/>
              </a:solidFill>
              <a:highlight>
                <a:schemeClr val="lt1"/>
              </a:highlight>
              <a:latin typeface="Bookman Old Style"/>
              <a:ea typeface="Bookman Old Style"/>
              <a:cs typeface="Bookman Old Style"/>
              <a:sym typeface="Bookman Old Style"/>
            </a:endParaRPr>
          </a:p>
        </p:txBody>
      </p:sp>
      <p:sp>
        <p:nvSpPr>
          <p:cNvPr id="254" name="Google Shape;254;p39"/>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255" name="Google Shape;255;p39"/>
          <p:cNvSpPr/>
          <p:nvPr/>
        </p:nvSpPr>
        <p:spPr>
          <a:xfrm>
            <a:off x="2284200" y="145800"/>
            <a:ext cx="8146080" cy="8391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References</a:t>
            </a:r>
            <a:endParaRPr b="0" i="0" sz="40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nvSpPr>
        <p:spPr>
          <a:xfrm>
            <a:off x="174960" y="1327680"/>
            <a:ext cx="11841840" cy="552996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None/>
            </a:pPr>
            <a:r>
              <a:rPr b="0" i="0" lang="en-IN" sz="2300" u="none" cap="none" strike="noStrike">
                <a:solidFill>
                  <a:srgbClr val="002060"/>
                </a:solidFill>
                <a:latin typeface="Bookman Old Style"/>
                <a:ea typeface="Bookman Old Style"/>
                <a:cs typeface="Bookman Old Style"/>
                <a:sym typeface="Bookman Old Style"/>
              </a:rPr>
              <a:t>EL should aim for tangible results in one of the following forms:</a:t>
            </a:r>
            <a:endParaRPr b="0" i="0" sz="2300" u="none" cap="none" strike="noStrike">
              <a:solidFill>
                <a:srgbClr val="000000"/>
              </a:solidFill>
              <a:latin typeface="Calibri"/>
              <a:ea typeface="Calibri"/>
              <a:cs typeface="Calibri"/>
              <a:sym typeface="Calibri"/>
            </a:endParaRPr>
          </a:p>
          <a:p>
            <a:pPr indent="-228600" lvl="0" marL="228600" marR="0" rtl="0" algn="just">
              <a:lnSpc>
                <a:spcPct val="90000"/>
              </a:lnSpc>
              <a:spcBef>
                <a:spcPts val="1001"/>
              </a:spcBef>
              <a:spcAft>
                <a:spcPts val="0"/>
              </a:spcAft>
              <a:buClr>
                <a:srgbClr val="002060"/>
              </a:buClr>
              <a:buSzPts val="2300"/>
              <a:buFont typeface="Arial"/>
              <a:buChar char="•"/>
            </a:pPr>
            <a:r>
              <a:rPr b="1" i="0" lang="en-IN" sz="2300" u="none" cap="none" strike="noStrike">
                <a:solidFill>
                  <a:srgbClr val="002060"/>
                </a:solidFill>
                <a:latin typeface="Bookman Old Style"/>
                <a:ea typeface="Bookman Old Style"/>
                <a:cs typeface="Bookman Old Style"/>
                <a:sym typeface="Bookman Old Style"/>
              </a:rPr>
              <a:t>Patent Filing: </a:t>
            </a:r>
            <a:r>
              <a:rPr b="0" i="0" lang="en-IN" sz="2300" u="none" cap="none" strike="noStrike">
                <a:solidFill>
                  <a:srgbClr val="002060"/>
                </a:solidFill>
                <a:latin typeface="Bookman Old Style"/>
                <a:ea typeface="Bookman Old Style"/>
                <a:cs typeface="Bookman Old Style"/>
                <a:sym typeface="Bookman Old Style"/>
              </a:rPr>
              <a:t>If your prototype shows novel functionality or an innovative process, file for a patent. Steps include drafting a patent description, claims, and conducting a prior art search.</a:t>
            </a:r>
            <a:endParaRPr b="0" i="0" sz="2300" u="none" cap="none" strike="noStrike">
              <a:solidFill>
                <a:srgbClr val="000000"/>
              </a:solidFill>
              <a:latin typeface="Calibri"/>
              <a:ea typeface="Calibri"/>
              <a:cs typeface="Calibri"/>
              <a:sym typeface="Calibri"/>
            </a:endParaRPr>
          </a:p>
          <a:p>
            <a:pPr indent="-228600" lvl="0" marL="228600" marR="0" rtl="0" algn="just">
              <a:lnSpc>
                <a:spcPct val="90000"/>
              </a:lnSpc>
              <a:spcBef>
                <a:spcPts val="1001"/>
              </a:spcBef>
              <a:spcAft>
                <a:spcPts val="0"/>
              </a:spcAft>
              <a:buClr>
                <a:srgbClr val="002060"/>
              </a:buClr>
              <a:buSzPts val="2300"/>
              <a:buFont typeface="Arial"/>
              <a:buChar char="•"/>
            </a:pPr>
            <a:r>
              <a:rPr b="1" i="0" lang="en-IN" sz="2300" u="none" cap="none" strike="noStrike">
                <a:solidFill>
                  <a:srgbClr val="002060"/>
                </a:solidFill>
                <a:latin typeface="Bookman Old Style"/>
                <a:ea typeface="Bookman Old Style"/>
                <a:cs typeface="Bookman Old Style"/>
                <a:sym typeface="Bookman Old Style"/>
              </a:rPr>
              <a:t>Journal Publication: </a:t>
            </a:r>
            <a:r>
              <a:rPr b="0" i="0" lang="en-IN" sz="2300" u="none" cap="none" strike="noStrike">
                <a:solidFill>
                  <a:srgbClr val="002060"/>
                </a:solidFill>
                <a:latin typeface="Bookman Old Style"/>
                <a:ea typeface="Bookman Old Style"/>
                <a:cs typeface="Bookman Old Style"/>
                <a:sym typeface="Bookman Old Style"/>
              </a:rPr>
              <a:t>Write a comprehensive paper detailing the methodology, prototype design, testing, and results. Submit to journals related to manufacturing technology, engineering design, or industrial innovation.</a:t>
            </a:r>
            <a:endParaRPr b="0" i="0" sz="2300" u="none" cap="none" strike="noStrike">
              <a:solidFill>
                <a:srgbClr val="000000"/>
              </a:solidFill>
              <a:latin typeface="Calibri"/>
              <a:ea typeface="Calibri"/>
              <a:cs typeface="Calibri"/>
              <a:sym typeface="Calibri"/>
            </a:endParaRPr>
          </a:p>
          <a:p>
            <a:pPr indent="-228600" lvl="0" marL="228600" marR="0" rtl="0" algn="just">
              <a:lnSpc>
                <a:spcPct val="90000"/>
              </a:lnSpc>
              <a:spcBef>
                <a:spcPts val="1001"/>
              </a:spcBef>
              <a:spcAft>
                <a:spcPts val="0"/>
              </a:spcAft>
              <a:buClr>
                <a:srgbClr val="002060"/>
              </a:buClr>
              <a:buSzPts val="2300"/>
              <a:buFont typeface="Arial"/>
              <a:buChar char="•"/>
            </a:pPr>
            <a:r>
              <a:rPr b="1" i="0" lang="en-IN" sz="2300" u="none" cap="none" strike="noStrike">
                <a:solidFill>
                  <a:srgbClr val="002060"/>
                </a:solidFill>
                <a:latin typeface="Bookman Old Style"/>
                <a:ea typeface="Bookman Old Style"/>
                <a:cs typeface="Bookman Old Style"/>
                <a:sym typeface="Bookman Old Style"/>
              </a:rPr>
              <a:t>Conference Publication: </a:t>
            </a:r>
            <a:r>
              <a:rPr b="0" i="0" lang="en-IN" sz="2300" u="none" cap="none" strike="noStrike">
                <a:solidFill>
                  <a:srgbClr val="002060"/>
                </a:solidFill>
                <a:latin typeface="Bookman Old Style"/>
                <a:ea typeface="Bookman Old Style"/>
                <a:cs typeface="Bookman Old Style"/>
                <a:sym typeface="Bookman Old Style"/>
              </a:rPr>
              <a:t>Prepare an abstract or full paper for submission to conferences. Present your prototype development, key findings, and future research possibilities (Paper to be drafted as per IEEE format. Format will be shared later on)</a:t>
            </a:r>
            <a:endParaRPr b="0" i="0" sz="2300" u="none" cap="none" strike="noStrike">
              <a:solidFill>
                <a:srgbClr val="000000"/>
              </a:solidFill>
              <a:latin typeface="Calibri"/>
              <a:ea typeface="Calibri"/>
              <a:cs typeface="Calibri"/>
              <a:sym typeface="Calibri"/>
            </a:endParaRPr>
          </a:p>
          <a:p>
            <a:pPr indent="-228600" lvl="0" marL="228600" marR="0" rtl="0" algn="just">
              <a:lnSpc>
                <a:spcPct val="90000"/>
              </a:lnSpc>
              <a:spcBef>
                <a:spcPts val="1001"/>
              </a:spcBef>
              <a:spcAft>
                <a:spcPts val="0"/>
              </a:spcAft>
              <a:buClr>
                <a:srgbClr val="002060"/>
              </a:buClr>
              <a:buSzPts val="2300"/>
              <a:buFont typeface="Arial"/>
              <a:buChar char="•"/>
            </a:pPr>
            <a:r>
              <a:rPr b="1" i="0" lang="en-IN" sz="2300" u="none" cap="none" strike="noStrike">
                <a:solidFill>
                  <a:srgbClr val="002060"/>
                </a:solidFill>
                <a:latin typeface="Bookman Old Style"/>
                <a:ea typeface="Bookman Old Style"/>
                <a:cs typeface="Bookman Old Style"/>
                <a:sym typeface="Bookman Old Style"/>
              </a:rPr>
              <a:t>Research Proposal: </a:t>
            </a:r>
            <a:r>
              <a:rPr b="0" i="0" lang="en-IN" sz="2300" u="none" cap="none" strike="noStrike">
                <a:solidFill>
                  <a:srgbClr val="002060"/>
                </a:solidFill>
                <a:latin typeface="Bookman Old Style"/>
                <a:ea typeface="Bookman Old Style"/>
                <a:cs typeface="Bookman Old Style"/>
                <a:sym typeface="Bookman Old Style"/>
              </a:rPr>
              <a:t>Propose extending the research into a larger project, securing funding for mass production, or applying the process to different industries. Include objectives, proposed methodology, expected impacts, and a budget estimate.</a:t>
            </a:r>
            <a:endParaRPr b="0" i="0" sz="2300" u="none" cap="none" strike="noStrike">
              <a:solidFill>
                <a:srgbClr val="000000"/>
              </a:solidFill>
              <a:latin typeface="Calibri"/>
              <a:ea typeface="Calibri"/>
              <a:cs typeface="Calibri"/>
              <a:sym typeface="Calibri"/>
            </a:endParaRPr>
          </a:p>
        </p:txBody>
      </p:sp>
      <p:sp>
        <p:nvSpPr>
          <p:cNvPr id="262" name="Google Shape;262;p40"/>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263" name="Google Shape;263;p40"/>
          <p:cNvSpPr/>
          <p:nvPr/>
        </p:nvSpPr>
        <p:spPr>
          <a:xfrm>
            <a:off x="2235240" y="145800"/>
            <a:ext cx="8974440" cy="118152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3600" u="none" cap="none" strike="noStrike">
                <a:solidFill>
                  <a:srgbClr val="C00000"/>
                </a:solidFill>
                <a:latin typeface="Bookman Old Style"/>
                <a:ea typeface="Bookman Old Style"/>
                <a:cs typeface="Bookman Old Style"/>
                <a:sym typeface="Bookman Old Style"/>
              </a:rPr>
              <a:t>Expected Outcome by the end of First Year</a:t>
            </a:r>
            <a:endParaRPr b="0" i="0" sz="36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pic>
        <p:nvPicPr>
          <p:cNvPr id="269" name="Google Shape;269;p41"/>
          <p:cNvPicPr preferRelativeResize="0"/>
          <p:nvPr/>
        </p:nvPicPr>
        <p:blipFill rotWithShape="1">
          <a:blip r:embed="rId3">
            <a:alphaModFix/>
          </a:blip>
          <a:srcRect b="0" l="0" r="0" t="0"/>
          <a:stretch/>
        </p:blipFill>
        <p:spPr>
          <a:xfrm>
            <a:off x="3151080" y="1605960"/>
            <a:ext cx="5889600" cy="36457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3">
            <a:alphaModFix/>
          </a:blip>
          <a:srcRect b="0" l="0" r="0" t="0"/>
          <a:stretch/>
        </p:blipFill>
        <p:spPr>
          <a:xfrm>
            <a:off x="2918160" y="103680"/>
            <a:ext cx="6154200" cy="6243120"/>
          </a:xfrm>
          <a:prstGeom prst="rect">
            <a:avLst/>
          </a:prstGeom>
          <a:noFill/>
          <a:ln>
            <a:noFill/>
          </a:ln>
        </p:spPr>
      </p:pic>
      <p:sp>
        <p:nvSpPr>
          <p:cNvPr id="95" name="Google Shape;95;p16"/>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01" name="Google Shape;101;p17"/>
          <p:cNvSpPr/>
          <p:nvPr/>
        </p:nvSpPr>
        <p:spPr>
          <a:xfrm>
            <a:off x="2339640" y="178920"/>
            <a:ext cx="8551080" cy="638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2182680" y="89640"/>
            <a:ext cx="8151480" cy="1319760"/>
          </a:xfrm>
          <a:prstGeom prst="rect">
            <a:avLst/>
          </a:prstGeom>
          <a:solidFill>
            <a:srgbClr val="FFFFFF"/>
          </a:solid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EL Phase-I</a:t>
            </a:r>
            <a:endParaRPr b="0" i="0" sz="4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Presentation Outline</a:t>
            </a:r>
            <a:endParaRPr b="0" i="0" sz="4000" u="none" cap="none" strike="noStrike">
              <a:latin typeface="Arial"/>
              <a:ea typeface="Arial"/>
              <a:cs typeface="Arial"/>
              <a:sym typeface="Arial"/>
            </a:endParaRPr>
          </a:p>
        </p:txBody>
      </p:sp>
      <p:sp>
        <p:nvSpPr>
          <p:cNvPr id="103" name="Google Shape;103;p17"/>
          <p:cNvSpPr txBox="1"/>
          <p:nvPr/>
        </p:nvSpPr>
        <p:spPr>
          <a:xfrm>
            <a:off x="575640" y="1666800"/>
            <a:ext cx="11441160" cy="450972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Introduction</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Literature Review</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Problem Definition</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Objectives</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Methodology</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Proposed Outcomes</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Timeline of the project</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Conclusion</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2060"/>
              </a:buClr>
              <a:buSzPts val="2800"/>
              <a:buFont typeface="Arial"/>
              <a:buChar char="•"/>
            </a:pPr>
            <a:r>
              <a:rPr b="0" i="0" lang="en-IN" sz="2800" u="none" cap="none" strike="noStrike">
                <a:solidFill>
                  <a:srgbClr val="002060"/>
                </a:solidFill>
                <a:latin typeface="Bookman Old Style"/>
                <a:ea typeface="Bookman Old Style"/>
                <a:cs typeface="Bookman Old Style"/>
                <a:sym typeface="Bookman Old Style"/>
              </a:rPr>
              <a:t>References</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a:off x="1386720" y="145800"/>
            <a:ext cx="9834000" cy="83910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IN" sz="4000">
                <a:solidFill>
                  <a:srgbClr val="C00000"/>
                </a:solidFill>
                <a:latin typeface="Bookman Old Style"/>
                <a:ea typeface="Bookman Old Style"/>
                <a:cs typeface="Bookman Old Style"/>
                <a:sym typeface="Bookman Old Style"/>
              </a:rPr>
              <a:t>Da-Vinci</a:t>
            </a:r>
            <a:r>
              <a:rPr b="1" lang="en-IN" sz="4000">
                <a:solidFill>
                  <a:srgbClr val="C00000"/>
                </a:solidFill>
                <a:latin typeface="Bookman Old Style"/>
                <a:ea typeface="Bookman Old Style"/>
                <a:cs typeface="Bookman Old Style"/>
                <a:sym typeface="Bookman Old Style"/>
              </a:rPr>
              <a:t> Surgery</a:t>
            </a:r>
            <a:endParaRPr b="0" i="0" sz="4000" u="none" cap="none" strike="noStrike">
              <a:latin typeface="Arial"/>
              <a:ea typeface="Arial"/>
              <a:cs typeface="Arial"/>
              <a:sym typeface="Arial"/>
            </a:endParaRPr>
          </a:p>
        </p:txBody>
      </p:sp>
      <p:pic>
        <p:nvPicPr>
          <p:cNvPr id="110" name="Google Shape;110;p18"/>
          <p:cNvPicPr preferRelativeResize="0"/>
          <p:nvPr/>
        </p:nvPicPr>
        <p:blipFill>
          <a:blip r:embed="rId3">
            <a:alphaModFix/>
          </a:blip>
          <a:stretch>
            <a:fillRect/>
          </a:stretch>
        </p:blipFill>
        <p:spPr>
          <a:xfrm>
            <a:off x="179400" y="1555800"/>
            <a:ext cx="5747100" cy="3857700"/>
          </a:xfrm>
          <a:prstGeom prst="rect">
            <a:avLst/>
          </a:prstGeom>
          <a:noFill/>
          <a:ln>
            <a:noFill/>
          </a:ln>
        </p:spPr>
      </p:pic>
      <p:pic>
        <p:nvPicPr>
          <p:cNvPr id="111" name="Google Shape;111;p18"/>
          <p:cNvPicPr preferRelativeResize="0"/>
          <p:nvPr/>
        </p:nvPicPr>
        <p:blipFill>
          <a:blip r:embed="rId4">
            <a:alphaModFix/>
          </a:blip>
          <a:stretch>
            <a:fillRect/>
          </a:stretch>
        </p:blipFill>
        <p:spPr>
          <a:xfrm>
            <a:off x="6173400" y="1555800"/>
            <a:ext cx="5879700" cy="385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462900" y="1380900"/>
            <a:ext cx="5700799" cy="4275600"/>
          </a:xfrm>
          <a:prstGeom prst="rect">
            <a:avLst/>
          </a:prstGeom>
          <a:noFill/>
          <a:ln>
            <a:noFill/>
          </a:ln>
        </p:spPr>
      </p:pic>
      <p:pic>
        <p:nvPicPr>
          <p:cNvPr id="118" name="Google Shape;118;p19"/>
          <p:cNvPicPr preferRelativeResize="0"/>
          <p:nvPr/>
        </p:nvPicPr>
        <p:blipFill>
          <a:blip r:embed="rId4">
            <a:alphaModFix/>
          </a:blip>
          <a:stretch>
            <a:fillRect/>
          </a:stretch>
        </p:blipFill>
        <p:spPr>
          <a:xfrm>
            <a:off x="6275600" y="1380900"/>
            <a:ext cx="5723500" cy="4275600"/>
          </a:xfrm>
          <a:prstGeom prst="rect">
            <a:avLst/>
          </a:prstGeom>
          <a:noFill/>
          <a:ln>
            <a:noFill/>
          </a:ln>
        </p:spPr>
      </p:pic>
      <p:sp>
        <p:nvSpPr>
          <p:cNvPr id="119" name="Google Shape;119;p19"/>
          <p:cNvSpPr/>
          <p:nvPr/>
        </p:nvSpPr>
        <p:spPr>
          <a:xfrm>
            <a:off x="1386720" y="145800"/>
            <a:ext cx="9834000" cy="83910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IN" sz="4000">
                <a:solidFill>
                  <a:srgbClr val="C00000"/>
                </a:solidFill>
                <a:latin typeface="Bookman Old Style"/>
                <a:ea typeface="Bookman Old Style"/>
                <a:cs typeface="Bookman Old Style"/>
                <a:sym typeface="Bookman Old Style"/>
              </a:rPr>
              <a:t>Laparoscopic</a:t>
            </a:r>
            <a:r>
              <a:rPr b="1" lang="en-IN" sz="4000">
                <a:solidFill>
                  <a:srgbClr val="C00000"/>
                </a:solidFill>
                <a:latin typeface="Bookman Old Style"/>
                <a:ea typeface="Bookman Old Style"/>
                <a:cs typeface="Bookman Old Style"/>
                <a:sym typeface="Bookman Old Style"/>
              </a:rPr>
              <a:t> Surgery</a:t>
            </a:r>
            <a:endParaRPr b="0" i="0" sz="40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nvSpPr>
        <p:spPr>
          <a:xfrm>
            <a:off x="231660" y="969838"/>
            <a:ext cx="11841900" cy="4918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2060"/>
              </a:buClr>
              <a:buSzPts val="2800"/>
              <a:buFont typeface="Arial"/>
              <a:buChar char="•"/>
            </a:pPr>
            <a:r>
              <a:rPr b="1" i="0" lang="en-IN" sz="2700" u="none" cap="none" strike="noStrike">
                <a:solidFill>
                  <a:srgbClr val="002060"/>
                </a:solidFill>
                <a:latin typeface="Bookman Old Style"/>
                <a:ea typeface="Bookman Old Style"/>
                <a:cs typeface="Bookman Old Style"/>
                <a:sym typeface="Bookman Old Style"/>
              </a:rPr>
              <a:t>Overview of the topic: </a:t>
            </a:r>
            <a:r>
              <a:rPr lang="en-IN" sz="2100">
                <a:solidFill>
                  <a:srgbClr val="002060"/>
                </a:solidFill>
                <a:latin typeface="Bookman Old Style"/>
                <a:ea typeface="Bookman Old Style"/>
                <a:cs typeface="Bookman Old Style"/>
                <a:sym typeface="Bookman Old Style"/>
              </a:rPr>
              <a:t>The arm will be designed in SolidWorks and 3D printed for customizability. Servo motors, </a:t>
            </a:r>
            <a:r>
              <a:rPr lang="en-IN" sz="2100">
                <a:solidFill>
                  <a:srgbClr val="002060"/>
                </a:solidFill>
                <a:latin typeface="Bookman Old Style"/>
                <a:ea typeface="Bookman Old Style"/>
                <a:cs typeface="Bookman Old Style"/>
                <a:sym typeface="Bookman Old Style"/>
              </a:rPr>
              <a:t>Arduino</a:t>
            </a:r>
            <a:r>
              <a:rPr lang="en-IN" sz="2100">
                <a:solidFill>
                  <a:srgbClr val="002060"/>
                </a:solidFill>
                <a:latin typeface="Bookman Old Style"/>
                <a:ea typeface="Bookman Old Style"/>
                <a:cs typeface="Bookman Old Style"/>
                <a:sym typeface="Bookman Old Style"/>
              </a:rPr>
              <a:t> or esp32 will be used to control its movements, ensuring precise handling of laparoscopic equipment. The arm aims to reduce the need for human assistance, minimize fatigue, and enhance stability during surgery, improving both safety and surgical outcomes. Challenges include designing for precision, ensuring sterility, and developing real-time control systems.</a:t>
            </a:r>
            <a:endParaRPr i="0" sz="3800" u="none" cap="none" strike="noStrike">
              <a:solidFill>
                <a:srgbClr val="002060"/>
              </a:solidFill>
              <a:latin typeface="Bookman Old Style"/>
              <a:ea typeface="Bookman Old Style"/>
              <a:cs typeface="Bookman Old Style"/>
              <a:sym typeface="Bookman Old Style"/>
            </a:endParaRPr>
          </a:p>
          <a:p>
            <a:pPr indent="-228600" lvl="0" marL="228600" marR="0" rtl="0" algn="l">
              <a:lnSpc>
                <a:spcPct val="90000"/>
              </a:lnSpc>
              <a:spcBef>
                <a:spcPts val="1191"/>
              </a:spcBef>
              <a:spcAft>
                <a:spcPts val="0"/>
              </a:spcAft>
              <a:buClr>
                <a:srgbClr val="002060"/>
              </a:buClr>
              <a:buSzPts val="2800"/>
              <a:buFont typeface="Arial"/>
              <a:buChar char="•"/>
            </a:pPr>
            <a:r>
              <a:rPr b="1" i="0" lang="en-IN" sz="2700" u="none" cap="none" strike="noStrike">
                <a:solidFill>
                  <a:srgbClr val="002060"/>
                </a:solidFill>
                <a:latin typeface="Bookman Old Style"/>
                <a:ea typeface="Bookman Old Style"/>
                <a:cs typeface="Bookman Old Style"/>
                <a:sym typeface="Bookman Old Style"/>
              </a:rPr>
              <a:t>Importance of the topic:</a:t>
            </a:r>
            <a:r>
              <a:rPr b="0" i="0" lang="en-IN" sz="2700" u="none" cap="none" strike="noStrike">
                <a:solidFill>
                  <a:srgbClr val="002060"/>
                </a:solidFill>
                <a:latin typeface="Bookman Old Style"/>
                <a:ea typeface="Bookman Old Style"/>
                <a:cs typeface="Bookman Old Style"/>
                <a:sym typeface="Bookman Old Style"/>
              </a:rPr>
              <a:t> </a:t>
            </a:r>
            <a:r>
              <a:rPr lang="en-IN" sz="2100">
                <a:solidFill>
                  <a:srgbClr val="002060"/>
                </a:solidFill>
                <a:latin typeface="Bookman Old Style"/>
                <a:ea typeface="Bookman Old Style"/>
                <a:cs typeface="Bookman Old Style"/>
                <a:sym typeface="Bookman Old Style"/>
              </a:rPr>
              <a:t>The robotic arm for laparoscopic surgery is important because it enhances surgical precision, reduces the need for human assistants, and minimizes surgeon fatigue. It improves the stability of instruments, leading to safer and more accurate procedures. By automating support tasks, it helps streamline operations, shortens surgery time, and can improve patient recovery and outcomes.</a:t>
            </a:r>
            <a:endParaRPr b="0" i="0" sz="2100" u="none" cap="none" strike="noStrike">
              <a:solidFill>
                <a:srgbClr val="000000"/>
              </a:solidFill>
              <a:latin typeface="Calibri"/>
              <a:ea typeface="Calibri"/>
              <a:cs typeface="Calibri"/>
              <a:sym typeface="Calibri"/>
            </a:endParaRPr>
          </a:p>
          <a:p>
            <a:pPr indent="0" lvl="0" marL="0" marR="0" rtl="0" algn="l">
              <a:lnSpc>
                <a:spcPct val="90000"/>
              </a:lnSpc>
              <a:spcBef>
                <a:spcPts val="1993"/>
              </a:spcBef>
              <a:spcAft>
                <a:spcPts val="0"/>
              </a:spcAft>
              <a:buNone/>
            </a:pPr>
            <a:r>
              <a:t/>
            </a:r>
            <a:endParaRPr b="0" i="0" sz="2800" u="none" cap="none" strike="noStrike">
              <a:solidFill>
                <a:srgbClr val="000000"/>
              </a:solidFill>
              <a:latin typeface="Calibri"/>
              <a:ea typeface="Calibri"/>
              <a:cs typeface="Calibri"/>
              <a:sym typeface="Calibri"/>
            </a:endParaRPr>
          </a:p>
        </p:txBody>
      </p:sp>
      <p:sp>
        <p:nvSpPr>
          <p:cNvPr id="125" name="Google Shape;125;p20"/>
          <p:cNvSpPr txBox="1"/>
          <p:nvPr/>
        </p:nvSpPr>
        <p:spPr>
          <a:xfrm>
            <a:off x="174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26" name="Google Shape;126;p20"/>
          <p:cNvSpPr txBox="1"/>
          <p:nvPr/>
        </p:nvSpPr>
        <p:spPr>
          <a:xfrm>
            <a:off x="9273960" y="6347160"/>
            <a:ext cx="274284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Slide No. </a:t>
            </a:r>
            <a:fld id="{00000000-1234-1234-1234-123412341234}" type="slidenum">
              <a:rPr b="1" i="0" lang="en-IN" sz="1200" u="none" cap="none" strike="noStrike">
                <a:solidFill>
                  <a:srgbClr val="8B8D9D"/>
                </a:solidFill>
                <a:latin typeface="Bookman Old Style"/>
                <a:ea typeface="Bookman Old Style"/>
                <a:cs typeface="Bookman Old Style"/>
                <a:sym typeface="Bookman Old Style"/>
              </a:rPr>
              <a:t>‹#›</a:t>
            </a:fld>
            <a:endParaRPr b="0" i="0" sz="1200" u="none" cap="none" strike="noStrike">
              <a:latin typeface="Times New Roman"/>
              <a:ea typeface="Times New Roman"/>
              <a:cs typeface="Times New Roman"/>
              <a:sym typeface="Times New Roman"/>
            </a:endParaRPr>
          </a:p>
        </p:txBody>
      </p:sp>
      <p:sp>
        <p:nvSpPr>
          <p:cNvPr id="127" name="Google Shape;127;p20"/>
          <p:cNvSpPr/>
          <p:nvPr/>
        </p:nvSpPr>
        <p:spPr>
          <a:xfrm>
            <a:off x="1386720" y="145800"/>
            <a:ext cx="9834120" cy="83916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Introduction</a:t>
            </a:r>
            <a:endParaRPr b="0" i="0" sz="40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174960" y="6347160"/>
            <a:ext cx="2742900" cy="36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33" name="Google Shape;133;p21"/>
          <p:cNvSpPr/>
          <p:nvPr/>
        </p:nvSpPr>
        <p:spPr>
          <a:xfrm>
            <a:off x="1643285" y="-117360"/>
            <a:ext cx="9939600" cy="94290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Literature Review</a:t>
            </a:r>
            <a:endParaRPr b="0" i="0" sz="4000" u="none" cap="none" strike="noStrike">
              <a:latin typeface="Arial"/>
              <a:ea typeface="Arial"/>
              <a:cs typeface="Arial"/>
              <a:sym typeface="Arial"/>
            </a:endParaRPr>
          </a:p>
        </p:txBody>
      </p:sp>
      <p:graphicFrame>
        <p:nvGraphicFramePr>
          <p:cNvPr id="134" name="Google Shape;134;p21"/>
          <p:cNvGraphicFramePr/>
          <p:nvPr/>
        </p:nvGraphicFramePr>
        <p:xfrm>
          <a:off x="359088" y="1320925"/>
          <a:ext cx="3000000" cy="3000000"/>
        </p:xfrm>
        <a:graphic>
          <a:graphicData uri="http://schemas.openxmlformats.org/drawingml/2006/table">
            <a:tbl>
              <a:tblPr>
                <a:noFill/>
                <a:tableStyleId>{9ABB32C9-296F-4605-97F1-6745EDCA5D28}</a:tableStyleId>
              </a:tblPr>
              <a:tblGrid>
                <a:gridCol w="723225"/>
                <a:gridCol w="1336050"/>
                <a:gridCol w="2327550"/>
                <a:gridCol w="2294000"/>
                <a:gridCol w="1696625"/>
                <a:gridCol w="1380600"/>
                <a:gridCol w="1591250"/>
              </a:tblGrid>
              <a:tr h="381000">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Sl No.</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Year</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Title</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Author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Method</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Key findings</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Limitations</a:t>
                      </a:r>
                      <a:endParaRPr>
                        <a:latin typeface="Bookman Old Style"/>
                        <a:ea typeface="Bookman Old Style"/>
                        <a:cs typeface="Bookman Old Style"/>
                        <a:sym typeface="Bookman Old Style"/>
                      </a:endParaRPr>
                    </a:p>
                  </a:txBody>
                  <a:tcPr marT="91425" marB="91425" marR="91425" marL="91425"/>
                </a:tc>
              </a:tr>
              <a:tr h="2240025">
                <a:tc>
                  <a:txBody>
                    <a:bodyPr/>
                    <a:lstStyle/>
                    <a:p>
                      <a:pPr indent="0" lvl="0" marL="0" marR="0" rtl="0" algn="ctr">
                        <a:spcBef>
                          <a:spcPts val="0"/>
                        </a:spcBef>
                        <a:spcAft>
                          <a:spcPts val="0"/>
                        </a:spcAft>
                        <a:buNone/>
                      </a:pPr>
                      <a:r>
                        <a:rPr lang="en-IN">
                          <a:latin typeface="Bookman Old Style"/>
                          <a:ea typeface="Bookman Old Style"/>
                          <a:cs typeface="Bookman Old Style"/>
                          <a:sym typeface="Bookman Old Style"/>
                        </a:rPr>
                        <a:t>1</a:t>
                      </a:r>
                      <a:endParaRPr>
                        <a:latin typeface="Bookman Old Style"/>
                        <a:ea typeface="Bookman Old Style"/>
                        <a:cs typeface="Bookman Old Style"/>
                        <a:sym typeface="Bookman Old Style"/>
                      </a:endParaRPr>
                    </a:p>
                  </a:txBody>
                  <a:tcPr marT="91425" marB="91425" marR="302475" marL="91425"/>
                </a:tc>
                <a:tc>
                  <a:txBody>
                    <a:bodyPr/>
                    <a:lstStyle/>
                    <a:p>
                      <a:pPr indent="0" lvl="0" marL="0" rtl="0" algn="ctr">
                        <a:spcBef>
                          <a:spcPts val="0"/>
                        </a:spcBef>
                        <a:spcAft>
                          <a:spcPts val="0"/>
                        </a:spcAft>
                        <a:buNone/>
                      </a:pPr>
                      <a:r>
                        <a:rPr lang="en-IN">
                          <a:latin typeface="Bookman Old Style"/>
                          <a:ea typeface="Bookman Old Style"/>
                          <a:cs typeface="Bookman Old Style"/>
                          <a:sym typeface="Bookman Old Style"/>
                        </a:rPr>
                        <a:t>2025</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IN" sz="1600">
                          <a:solidFill>
                            <a:schemeClr val="dk1"/>
                          </a:solidFill>
                          <a:latin typeface="Bookman Old Style"/>
                          <a:ea typeface="Bookman Old Style"/>
                          <a:cs typeface="Bookman Old Style"/>
                          <a:sym typeface="Bookman Old Style"/>
                        </a:rPr>
                        <a:t>Development of a Wifi enabled Robotic arm with real time web based control</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600">
                          <a:solidFill>
                            <a:schemeClr val="dk1"/>
                          </a:solidFill>
                          <a:latin typeface="Bookman Old Style"/>
                          <a:ea typeface="Bookman Old Style"/>
                          <a:cs typeface="Bookman Old Style"/>
                          <a:sym typeface="Bookman Old Style"/>
                        </a:rPr>
                        <a:t>Sevara, A. J., Bamania, P. R., Bhatt, H. M., &amp; Lakhwani, M. A.</a:t>
                      </a:r>
                      <a:endParaRPr sz="1600">
                        <a:solidFill>
                          <a:schemeClr val="dk1"/>
                        </a:solidFill>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100">
                          <a:solidFill>
                            <a:schemeClr val="dk1"/>
                          </a:solidFill>
                          <a:latin typeface="Bookman Old Style"/>
                          <a:ea typeface="Bookman Old Style"/>
                          <a:cs typeface="Bookman Old Style"/>
                          <a:sym typeface="Bookman Old Style"/>
                        </a:rPr>
                        <a:t>ESP-32 microcontroller connects to a web-based GUI over Wi-Fi.User inputs on the GUI are sent in real-time to the ESP-32.ESP-32 controls six servo motors to move the robotic arm (6-DOF).</a:t>
                      </a:r>
                      <a:br>
                        <a:rPr lang="en-IN" sz="1100">
                          <a:solidFill>
                            <a:schemeClr val="dk1"/>
                          </a:solidFill>
                          <a:latin typeface="Bookman Old Style"/>
                          <a:ea typeface="Bookman Old Style"/>
                          <a:cs typeface="Bookman Old Style"/>
                          <a:sym typeface="Bookman Old Style"/>
                        </a:rPr>
                      </a:br>
                      <a:r>
                        <a:rPr lang="en-IN" sz="1100">
                          <a:solidFill>
                            <a:schemeClr val="dk1"/>
                          </a:solidFill>
                          <a:latin typeface="Bookman Old Style"/>
                          <a:ea typeface="Bookman Old Style"/>
                          <a:cs typeface="Bookman Old Style"/>
                          <a:sym typeface="Bookman Old Style"/>
                        </a:rPr>
                        <a:t>Positioning and response are tuned to achieve high accuracy and fast reaction.</a:t>
                      </a:r>
                      <a:endParaRPr sz="11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Clr>
                          <a:schemeClr val="dk1"/>
                        </a:buClr>
                        <a:buSzPts val="1100"/>
                        <a:buFont typeface="Arial"/>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sz="1200">
                          <a:solidFill>
                            <a:schemeClr val="dk1"/>
                          </a:solidFill>
                          <a:latin typeface="Bookman Old Style"/>
                          <a:ea typeface="Bookman Old Style"/>
                          <a:cs typeface="Bookman Old Style"/>
                          <a:sym typeface="Bookman Old Style"/>
                        </a:rPr>
                        <a:t>This paper presents the design and development of robotic arm using servomotors and esp-32 microcontroller.A web-based interface allows users to control the arm in real-time. </a:t>
                      </a:r>
                      <a:endParaRPr sz="1300">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Limited payload, Wi-Fi dependence, 2 mm precision not for ultra-fine tasks.</a:t>
                      </a:r>
                      <a:endParaRPr>
                        <a:latin typeface="Bookman Old Style"/>
                        <a:ea typeface="Bookman Old Style"/>
                        <a:cs typeface="Bookman Old Style"/>
                        <a:sym typeface="Bookman Old Style"/>
                      </a:endParaRPr>
                    </a:p>
                  </a:txBody>
                  <a:tcPr marT="91425" marB="91425" marR="91425" marL="91425"/>
                </a:tc>
              </a:tr>
              <a:tr h="381000">
                <a:tc>
                  <a:txBody>
                    <a:bodyPr/>
                    <a:lstStyle/>
                    <a:p>
                      <a:pPr indent="0" lvl="0" marL="0" rtl="0" algn="ctr">
                        <a:spcBef>
                          <a:spcPts val="0"/>
                        </a:spcBef>
                        <a:spcAft>
                          <a:spcPts val="0"/>
                        </a:spcAft>
                        <a:buNone/>
                      </a:pPr>
                      <a:r>
                        <a:rPr lang="en-IN">
                          <a:latin typeface="Bookman Old Style"/>
                          <a:ea typeface="Bookman Old Style"/>
                          <a:cs typeface="Bookman Old Style"/>
                          <a:sym typeface="Bookman Old Style"/>
                        </a:rPr>
                        <a:t>2</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ctr">
                        <a:spcBef>
                          <a:spcPts val="0"/>
                        </a:spcBef>
                        <a:spcAft>
                          <a:spcPts val="0"/>
                        </a:spcAft>
                        <a:buNone/>
                      </a:pPr>
                      <a:r>
                        <a:rPr lang="en-IN">
                          <a:latin typeface="Bookman Old Style"/>
                          <a:ea typeface="Bookman Old Style"/>
                          <a:cs typeface="Bookman Old Style"/>
                          <a:sym typeface="Bookman Old Style"/>
                        </a:rPr>
                        <a:t>2022</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IN">
                          <a:solidFill>
                            <a:schemeClr val="dk1"/>
                          </a:solidFill>
                          <a:latin typeface="Bookman Old Style"/>
                          <a:ea typeface="Bookman Old Style"/>
                          <a:cs typeface="Bookman Old Style"/>
                          <a:sym typeface="Bookman Old Style"/>
                        </a:rPr>
                        <a:t>Analysis and Simulation of Mechanical Arm Dynamics Model Based on Simulink</a:t>
                      </a:r>
                      <a:endParaRPr>
                        <a:solidFill>
                          <a:schemeClr val="dk1"/>
                        </a:solidFill>
                        <a:latin typeface="Bookman Old Style"/>
                        <a:ea typeface="Bookman Old Style"/>
                        <a:cs typeface="Bookman Old Style"/>
                        <a:sym typeface="Bookman Old Style"/>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100">
                          <a:solidFill>
                            <a:schemeClr val="dk1"/>
                          </a:solidFill>
                          <a:latin typeface="Bookman Old Style"/>
                          <a:ea typeface="Bookman Old Style"/>
                          <a:cs typeface="Bookman Old Style"/>
                          <a:sym typeface="Bookman Old Style"/>
                        </a:rPr>
                        <a:t>D. Zhang, W. Ma and H. Zhang,</a:t>
                      </a:r>
                      <a:endParaRPr sz="1100">
                        <a:solidFill>
                          <a:schemeClr val="dk1"/>
                        </a:solidFill>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200">
                          <a:latin typeface="Bookman Old Style"/>
                          <a:ea typeface="Bookman Old Style"/>
                          <a:cs typeface="Bookman Old Style"/>
                          <a:sym typeface="Bookman Old Style"/>
                        </a:rPr>
                        <a:t>Used LabVIEW, MATLAB, ADAMS, and RoboDK for simulation and applied PID control for motor optimization.</a:t>
                      </a:r>
                      <a:endParaRPr sz="1200">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100">
                          <a:solidFill>
                            <a:schemeClr val="dk1"/>
                          </a:solidFill>
                          <a:latin typeface="Bookman Old Style"/>
                          <a:ea typeface="Bookman Old Style"/>
                          <a:cs typeface="Bookman Old Style"/>
                          <a:sym typeface="Bookman Old Style"/>
                        </a:rPr>
                        <a:t>This paper focuses mainly on using </a:t>
                      </a:r>
                      <a:r>
                        <a:rPr lang="en-IN" sz="1100">
                          <a:solidFill>
                            <a:schemeClr val="dk1"/>
                          </a:solidFill>
                          <a:latin typeface="Bookman Old Style"/>
                          <a:ea typeface="Bookman Old Style"/>
                          <a:cs typeface="Bookman Old Style"/>
                          <a:sym typeface="Bookman Old Style"/>
                        </a:rPr>
                        <a:t>various</a:t>
                      </a:r>
                      <a:r>
                        <a:rPr lang="en-IN" sz="1100">
                          <a:solidFill>
                            <a:schemeClr val="dk1"/>
                          </a:solidFill>
                          <a:latin typeface="Bookman Old Style"/>
                          <a:ea typeface="Bookman Old Style"/>
                          <a:cs typeface="Bookman Old Style"/>
                          <a:sym typeface="Bookman Old Style"/>
                        </a:rPr>
                        <a:t> </a:t>
                      </a:r>
                      <a:r>
                        <a:rPr lang="en-IN" sz="1100">
                          <a:solidFill>
                            <a:schemeClr val="dk1"/>
                          </a:solidFill>
                          <a:latin typeface="Bookman Old Style"/>
                          <a:ea typeface="Bookman Old Style"/>
                          <a:cs typeface="Bookman Old Style"/>
                          <a:sym typeface="Bookman Old Style"/>
                        </a:rPr>
                        <a:t>simulation</a:t>
                      </a:r>
                      <a:r>
                        <a:rPr lang="en-IN" sz="1100">
                          <a:solidFill>
                            <a:schemeClr val="dk1"/>
                          </a:solidFill>
                          <a:latin typeface="Bookman Old Style"/>
                          <a:ea typeface="Bookman Old Style"/>
                          <a:cs typeface="Bookman Old Style"/>
                          <a:sym typeface="Bookman Old Style"/>
                        </a:rPr>
                        <a:t> softwares and comparing their results.</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100">
                          <a:solidFill>
                            <a:schemeClr val="dk1"/>
                          </a:solidFill>
                          <a:latin typeface="Bookman Old Style"/>
                          <a:ea typeface="Bookman Old Style"/>
                          <a:cs typeface="Bookman Old Style"/>
                          <a:sym typeface="Bookman Old Style"/>
                        </a:rPr>
                        <a:t>A good number of  software tools are paid, </a:t>
                      </a:r>
                      <a:r>
                        <a:rPr lang="en-IN" sz="1100">
                          <a:solidFill>
                            <a:schemeClr val="dk1"/>
                          </a:solidFill>
                          <a:latin typeface="Bookman Old Style"/>
                          <a:ea typeface="Bookman Old Style"/>
                          <a:cs typeface="Bookman Old Style"/>
                          <a:sym typeface="Bookman Old Style"/>
                        </a:rPr>
                        <a:t>which</a:t>
                      </a:r>
                      <a:r>
                        <a:rPr lang="en-IN" sz="1100">
                          <a:solidFill>
                            <a:schemeClr val="dk1"/>
                          </a:solidFill>
                          <a:latin typeface="Bookman Old Style"/>
                          <a:ea typeface="Bookman Old Style"/>
                          <a:cs typeface="Bookman Old Style"/>
                          <a:sym typeface="Bookman Old Style"/>
                        </a:rPr>
                        <a:t> results in elimination of usage of fewer tools.</a:t>
                      </a:r>
                      <a:endParaRPr>
                        <a:latin typeface="Bookman Old Style"/>
                        <a:ea typeface="Bookman Old Style"/>
                        <a:cs typeface="Bookman Old Style"/>
                        <a:sym typeface="Bookman Old Style"/>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nvSpPr>
        <p:spPr>
          <a:xfrm>
            <a:off x="174960" y="6347160"/>
            <a:ext cx="2742900" cy="36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IN" sz="1200" u="none" cap="none" strike="noStrike">
                <a:solidFill>
                  <a:srgbClr val="8B8D9D"/>
                </a:solidFill>
                <a:latin typeface="Bookman Old Style"/>
                <a:ea typeface="Bookman Old Style"/>
                <a:cs typeface="Bookman Old Style"/>
                <a:sym typeface="Bookman Old Style"/>
              </a:rPr>
              <a:t>26 April 2025</a:t>
            </a:r>
            <a:endParaRPr b="0" i="0" sz="1200" u="none" cap="none" strike="noStrike">
              <a:latin typeface="Times New Roman"/>
              <a:ea typeface="Times New Roman"/>
              <a:cs typeface="Times New Roman"/>
              <a:sym typeface="Times New Roman"/>
            </a:endParaRPr>
          </a:p>
        </p:txBody>
      </p:sp>
      <p:sp>
        <p:nvSpPr>
          <p:cNvPr id="140" name="Google Shape;140;p22"/>
          <p:cNvSpPr/>
          <p:nvPr/>
        </p:nvSpPr>
        <p:spPr>
          <a:xfrm>
            <a:off x="1643285" y="-117360"/>
            <a:ext cx="9939600" cy="942900"/>
          </a:xfrm>
          <a:prstGeom prst="rect">
            <a:avLst/>
          </a:prstGeom>
          <a:noFill/>
          <a:ln cap="flat" cmpd="sng" w="9525">
            <a:solidFill>
              <a:srgbClr val="FFFFFF"/>
            </a:solidFill>
            <a:prstDash val="dashDot"/>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Literature Review</a:t>
            </a:r>
            <a:endParaRPr b="0" i="0" sz="4000" u="none" cap="none" strike="noStrike">
              <a:latin typeface="Arial"/>
              <a:ea typeface="Arial"/>
              <a:cs typeface="Arial"/>
              <a:sym typeface="Arial"/>
            </a:endParaRPr>
          </a:p>
        </p:txBody>
      </p:sp>
      <p:graphicFrame>
        <p:nvGraphicFramePr>
          <p:cNvPr id="141" name="Google Shape;141;p22"/>
          <p:cNvGraphicFramePr/>
          <p:nvPr/>
        </p:nvGraphicFramePr>
        <p:xfrm>
          <a:off x="952488" y="860850"/>
          <a:ext cx="3000000" cy="3000000"/>
        </p:xfrm>
        <a:graphic>
          <a:graphicData uri="http://schemas.openxmlformats.org/drawingml/2006/table">
            <a:tbl>
              <a:tblPr>
                <a:noFill/>
                <a:tableStyleId>{9ABB32C9-296F-4605-97F1-6745EDCA5D28}</a:tableStyleId>
              </a:tblPr>
              <a:tblGrid>
                <a:gridCol w="693450"/>
                <a:gridCol w="994675"/>
                <a:gridCol w="1912125"/>
                <a:gridCol w="1912125"/>
                <a:gridCol w="1200075"/>
                <a:gridCol w="1200075"/>
                <a:gridCol w="2514600"/>
              </a:tblGrid>
              <a:tr h="2546650">
                <a:tc>
                  <a:txBody>
                    <a:bodyPr/>
                    <a:lstStyle/>
                    <a:p>
                      <a:pPr indent="0" lvl="0" marL="0" rtl="0" algn="l">
                        <a:spcBef>
                          <a:spcPts val="0"/>
                        </a:spcBef>
                        <a:spcAft>
                          <a:spcPts val="0"/>
                        </a:spcAft>
                        <a:buNone/>
                      </a:pPr>
                      <a:r>
                        <a:rPr lang="en-IN"/>
                        <a:t>3</a:t>
                      </a:r>
                      <a:endParaRPr/>
                    </a:p>
                  </a:txBody>
                  <a:tcPr marT="91425" marB="91425" marR="91425" marL="91425"/>
                </a:tc>
                <a:tc>
                  <a:txBody>
                    <a:bodyPr/>
                    <a:lstStyle/>
                    <a:p>
                      <a:pPr indent="0" lvl="0" marL="0" rtl="0" algn="l">
                        <a:spcBef>
                          <a:spcPts val="0"/>
                        </a:spcBef>
                        <a:spcAft>
                          <a:spcPts val="0"/>
                        </a:spcAft>
                        <a:buNone/>
                      </a:pPr>
                      <a:r>
                        <a:rPr lang="en-IN"/>
                        <a:t>2020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IN">
                          <a:solidFill>
                            <a:schemeClr val="dk1"/>
                          </a:solidFill>
                          <a:latin typeface="Bookman Old Style"/>
                          <a:ea typeface="Bookman Old Style"/>
                          <a:cs typeface="Bookman Old Style"/>
                          <a:sym typeface="Bookman Old Style"/>
                        </a:rPr>
                        <a:t>Design and Development of IoT-based Robot</a:t>
                      </a:r>
                      <a:endParaRPr sz="21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IN" sz="1100">
                          <a:solidFill>
                            <a:schemeClr val="dk1"/>
                          </a:solidFill>
                          <a:latin typeface="Bookman Old Style"/>
                          <a:ea typeface="Bookman Old Style"/>
                          <a:cs typeface="Bookman Old Style"/>
                          <a:sym typeface="Bookman Old Style"/>
                        </a:rPr>
                        <a:t>Trisha, &amp; Kumar, S. D.</a:t>
                      </a:r>
                      <a:endParaRPr>
                        <a:solidFill>
                          <a:schemeClr val="dk1"/>
                        </a:solidFill>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t> </a:t>
                      </a:r>
                      <a:r>
                        <a:rPr lang="en-IN">
                          <a:latin typeface="Bookman Old Style"/>
                          <a:ea typeface="Bookman Old Style"/>
                          <a:cs typeface="Bookman Old Style"/>
                          <a:sym typeface="Bookman Old Style"/>
                        </a:rPr>
                        <a:t>Designed an Arduino-based robotic arm with Bluetooth IoT control via a mobile app.</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The use of IOT  resulted in introduction of time delay of </a:t>
                      </a:r>
                      <a:r>
                        <a:rPr lang="en-IN">
                          <a:latin typeface="Bookman Old Style"/>
                          <a:ea typeface="Bookman Old Style"/>
                          <a:cs typeface="Bookman Old Style"/>
                          <a:sym typeface="Bookman Old Style"/>
                        </a:rPr>
                        <a:t>nearly</a:t>
                      </a:r>
                      <a:r>
                        <a:rPr lang="en-IN">
                          <a:latin typeface="Bookman Old Style"/>
                          <a:ea typeface="Bookman Old Style"/>
                          <a:cs typeface="Bookman Old Style"/>
                          <a:sym typeface="Bookman Old Style"/>
                        </a:rPr>
                        <a:t> 400-600m,also external power was used to power all 5-6 motors</a:t>
                      </a:r>
                      <a:r>
                        <a:rPr lang="en-IN"/>
                        <a:t>.</a:t>
                      </a:r>
                      <a:endParaRPr/>
                    </a:p>
                  </a:txBody>
                  <a:tcPr marT="91425" marB="91425" marR="91425" marL="91425"/>
                </a:tc>
                <a:tc>
                  <a:txBody>
                    <a:bodyPr/>
                    <a:lstStyle/>
                    <a:p>
                      <a:pPr indent="0" lvl="0" marL="0" rtl="0" algn="l">
                        <a:spcBef>
                          <a:spcPts val="0"/>
                        </a:spcBef>
                        <a:spcAft>
                          <a:spcPts val="0"/>
                        </a:spcAft>
                        <a:buNone/>
                      </a:pPr>
                      <a:r>
                        <a:rPr lang="en-IN"/>
                        <a:t> </a:t>
                      </a:r>
                      <a:r>
                        <a:rPr lang="en-IN">
                          <a:latin typeface="Bookman Old Style"/>
                          <a:ea typeface="Bookman Old Style"/>
                          <a:cs typeface="Bookman Old Style"/>
                          <a:sym typeface="Bookman Old Style"/>
                        </a:rPr>
                        <a:t>Time delay or lag was introduced as a result of usage of IOT. </a:t>
                      </a:r>
                      <a:endParaRPr>
                        <a:latin typeface="Bookman Old Style"/>
                        <a:ea typeface="Bookman Old Style"/>
                        <a:cs typeface="Bookman Old Style"/>
                        <a:sym typeface="Bookman Old Style"/>
                      </a:endParaRPr>
                    </a:p>
                    <a:p>
                      <a:pPr indent="0" lvl="0" marL="0" rtl="0" algn="l">
                        <a:spcBef>
                          <a:spcPts val="0"/>
                        </a:spcBef>
                        <a:spcAft>
                          <a:spcPts val="0"/>
                        </a:spcAft>
                        <a:buNone/>
                      </a:pPr>
                      <a:r>
                        <a:rPr lang="en-IN">
                          <a:latin typeface="Bookman Old Style"/>
                          <a:ea typeface="Bookman Old Style"/>
                          <a:cs typeface="Bookman Old Style"/>
                          <a:sym typeface="Bookman Old Style"/>
                        </a:rPr>
                        <a:t>The power supply requirements was not met by arduino, in order to overcome this issue, external power supply was used.</a:t>
                      </a:r>
                      <a:endParaRPr>
                        <a:latin typeface="Bookman Old Style"/>
                        <a:ea typeface="Bookman Old Style"/>
                        <a:cs typeface="Bookman Old Style"/>
                        <a:sym typeface="Bookman Old Style"/>
                      </a:endParaRPr>
                    </a:p>
                  </a:txBody>
                  <a:tcPr marT="91425" marB="91425" marR="91425" marL="91425"/>
                </a:tc>
              </a:tr>
              <a:tr h="2546650">
                <a:tc>
                  <a:txBody>
                    <a:bodyPr/>
                    <a:lstStyle/>
                    <a:p>
                      <a:pPr indent="0" lvl="0" marL="0" rtl="0" algn="l">
                        <a:spcBef>
                          <a:spcPts val="0"/>
                        </a:spcBef>
                        <a:spcAft>
                          <a:spcPts val="0"/>
                        </a:spcAft>
                        <a:buNone/>
                      </a:pPr>
                      <a:r>
                        <a:rPr lang="en-IN"/>
                        <a:t>4</a:t>
                      </a:r>
                      <a:endParaRPr/>
                    </a:p>
                  </a:txBody>
                  <a:tcPr marT="91425" marB="91425" marR="91425" marL="91425"/>
                </a:tc>
                <a:tc>
                  <a:txBody>
                    <a:bodyPr/>
                    <a:lstStyle/>
                    <a:p>
                      <a:pPr indent="0" lvl="0" marL="0" rtl="0" algn="l">
                        <a:spcBef>
                          <a:spcPts val="0"/>
                        </a:spcBef>
                        <a:spcAft>
                          <a:spcPts val="0"/>
                        </a:spcAft>
                        <a:buNone/>
                      </a:pPr>
                      <a:r>
                        <a:rPr lang="en-IN"/>
                        <a:t>2017</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sz="1600">
                          <a:solidFill>
                            <a:schemeClr val="dk1"/>
                          </a:solidFill>
                          <a:latin typeface="Bookman Old Style"/>
                          <a:ea typeface="Bookman Old Style"/>
                          <a:cs typeface="Bookman Old Style"/>
                          <a:sym typeface="Bookman Old Style"/>
                        </a:rPr>
                        <a:t>Robotic Arm Control through Mimicking of</a:t>
                      </a:r>
                      <a:endParaRPr sz="1600">
                        <a:solidFill>
                          <a:schemeClr val="dk1"/>
                        </a:solidFill>
                        <a:latin typeface="Bookman Old Style"/>
                        <a:ea typeface="Bookman Old Style"/>
                        <a:cs typeface="Bookman Old Style"/>
                        <a:sym typeface="Bookman Old Style"/>
                      </a:endParaRPr>
                    </a:p>
                    <a:p>
                      <a:pPr indent="0" lvl="0" marL="0" rtl="0" algn="l">
                        <a:spcBef>
                          <a:spcPts val="0"/>
                        </a:spcBef>
                        <a:spcAft>
                          <a:spcPts val="0"/>
                        </a:spcAft>
                        <a:buClr>
                          <a:schemeClr val="dk1"/>
                        </a:buClr>
                        <a:buSzPts val="1100"/>
                        <a:buFont typeface="Arial"/>
                        <a:buNone/>
                      </a:pPr>
                      <a:r>
                        <a:rPr lang="en-IN" sz="1600">
                          <a:solidFill>
                            <a:schemeClr val="dk1"/>
                          </a:solidFill>
                          <a:latin typeface="Bookman Old Style"/>
                          <a:ea typeface="Bookman Old Style"/>
                          <a:cs typeface="Bookman Old Style"/>
                          <a:sym typeface="Bookman Old Style"/>
                        </a:rPr>
                        <a:t>Miniature Robotic arm</a:t>
                      </a:r>
                      <a:endParaRPr/>
                    </a:p>
                  </a:txBody>
                  <a:tcPr marT="91425" marB="91425" marR="91425" marL="91425"/>
                </a:tc>
                <a:tc>
                  <a:txBody>
                    <a:bodyPr/>
                    <a:lstStyle/>
                    <a:p>
                      <a:pPr indent="0" lvl="0" marL="0" rtl="0" algn="l">
                        <a:spcBef>
                          <a:spcPts val="0"/>
                        </a:spcBef>
                        <a:spcAft>
                          <a:spcPts val="0"/>
                        </a:spcAft>
                        <a:buNone/>
                      </a:pPr>
                      <a:r>
                        <a:rPr lang="en-IN" sz="1300">
                          <a:solidFill>
                            <a:srgbClr val="222222"/>
                          </a:solidFill>
                          <a:highlight>
                            <a:schemeClr val="lt1"/>
                          </a:highlight>
                          <a:latin typeface="Bookman Old Style"/>
                          <a:ea typeface="Bookman Old Style"/>
                          <a:cs typeface="Bookman Old Style"/>
                          <a:sym typeface="Bookman Old Style"/>
                        </a:rPr>
                        <a:t>Megalingam, R. K., Boddupalli, S., &amp; Apuroop, K. G. S</a:t>
                      </a:r>
                      <a:endParaRPr sz="1600">
                        <a:solidFill>
                          <a:schemeClr val="dk1"/>
                        </a:solidFill>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latin typeface="Bookman Old Style"/>
                          <a:ea typeface="Bookman Old Style"/>
                          <a:cs typeface="Bookman Old Style"/>
                          <a:sym typeface="Bookman Old Style"/>
                        </a:rPr>
                        <a:t>Potentiometers measure joint angles, Arduino maps and transmits data via Bluetooth to control servos.</a:t>
                      </a:r>
                      <a:endParaRPr>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sz="1200">
                          <a:latin typeface="Bookman Old Style"/>
                          <a:ea typeface="Bookman Old Style"/>
                          <a:cs typeface="Bookman Old Style"/>
                          <a:sym typeface="Bookman Old Style"/>
                        </a:rPr>
                        <a:t>Miniature robotic arm with potentiometers wirelessly controls a robotic arm in real-time with high accuracy using Arduino,Bluetooth </a:t>
                      </a:r>
                      <a:endParaRPr sz="1200">
                        <a:latin typeface="Bookman Old Style"/>
                        <a:ea typeface="Bookman Old Style"/>
                        <a:cs typeface="Bookman Old Style"/>
                        <a:sym typeface="Bookman Old Style"/>
                      </a:endParaRPr>
                    </a:p>
                  </a:txBody>
                  <a:tcPr marT="91425" marB="91425" marR="91425" marL="91425"/>
                </a:tc>
                <a:tc>
                  <a:txBody>
                    <a:bodyPr/>
                    <a:lstStyle/>
                    <a:p>
                      <a:pPr indent="0" lvl="0" marL="0" rtl="0" algn="l">
                        <a:spcBef>
                          <a:spcPts val="0"/>
                        </a:spcBef>
                        <a:spcAft>
                          <a:spcPts val="0"/>
                        </a:spcAft>
                        <a:buNone/>
                      </a:pPr>
                      <a:r>
                        <a:rPr lang="en-IN"/>
                        <a:t> </a:t>
                      </a:r>
                      <a:r>
                        <a:rPr lang="en-IN">
                          <a:latin typeface="Bookman Old Style"/>
                          <a:ea typeface="Bookman Old Style"/>
                          <a:cs typeface="Bookman Old Style"/>
                          <a:sym typeface="Bookman Old Style"/>
                        </a:rPr>
                        <a:t>Bluetooth range limits control distance; analog readings may introduce minor noise/errors.</a:t>
                      </a:r>
                      <a:endParaRPr>
                        <a:latin typeface="Bookman Old Style"/>
                        <a:ea typeface="Bookman Old Style"/>
                        <a:cs typeface="Bookman Old Style"/>
                        <a:sym typeface="Bookman Old Style"/>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